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webextensions/webextension2.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3.xml" ContentType="application/vnd.ms-office.webextension+xml"/>
  <Override PartName="/ppt/notesSlides/notesSlide6.xml" ContentType="application/vnd.openxmlformats-officedocument.presentationml.notesSlide+xml"/>
  <Override PartName="/ppt/webextensions/webextension4.xml" ContentType="application/vnd.ms-office.webextens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200.xml" ContentType="application/vnd.openxmlformats-officedocument.presentationml.slide+xml"/>
  <Override PartName="/ppt/slides/slide220.xml" ContentType="application/vnd.openxmlformats-officedocument.presentationml.slide+xml"/>
  <Override PartName="/ppt/slides/slide640.xml" ContentType="application/vnd.openxmlformats-officedocument.presentationml.slide+xml"/>
  <Override PartName="/ppt/slides/slide650.xml" ContentType="application/vnd.openxmlformats-officedocument.presentationml.slide+xml"/>
  <Override PartName="/ppt/slides/slide660.xml" ContentType="application/vnd.openxmlformats-officedocument.presentationml.slide+xml"/>
  <Override PartName="/ppt/slides/slide680.xml" ContentType="application/vnd.openxmlformats-officedocument.presentationml.slide+xml"/>
  <Override PartName="/ppt/slides/slide690.xml" ContentType="application/vnd.openxmlformats-officedocument.presentationml.slide+xml"/>
  <Override PartName="/ppt/slides/slide700.xml" ContentType="application/vnd.openxmlformats-officedocument.presentationml.slide+xml"/>
  <Override PartName="/ppt/slides/slide620.xml" ContentType="application/vnd.openxmlformats-officedocument.presentationml.slide+xml"/>
  <Override PartName="/ppt/slides/slide720.xml" ContentType="application/vnd.openxmlformats-officedocument.presentationml.slide+xml"/>
  <Override PartName="/ppt/slides/slide740.xml" ContentType="application/vnd.openxmlformats-officedocument.presentationml.slide+xml"/>
  <Override PartName="/ppt/slides/slide750.xml" ContentType="application/vnd.openxmlformats-officedocument.presentationml.slide+xml"/>
  <Override PartName="/ppt/slides/slide760.xml" ContentType="application/vnd.openxmlformats-officedocument.presentationml.slide+xml"/>
  <Override PartName="/ppt/slides/slide780.xml" ContentType="application/vnd.openxmlformats-officedocument.presentationml.slide+xml"/>
  <Override PartName="/ppt/slides/slide790.xml" ContentType="application/vnd.openxmlformats-officedocument.presentationml.slide+xml"/>
  <Override PartName="/ppt/slides/slide800.xml" ContentType="application/vnd.openxmlformats-officedocument.presentationml.slide+xml"/>
  <Override PartName="/ppt/slideLayouts/slideLayout12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theme/theme10.xml" ContentType="application/vnd.openxmlformats-officedocument.theme+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20.xml" ContentType="application/vnd.openxmlformats-officedocument.presentationml.slideLayout+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75" r:id="rId2"/>
    <p:sldId id="276" r:id="rId3"/>
    <p:sldId id="273" r:id="rId4"/>
    <p:sldId id="313" r:id="rId5"/>
    <p:sldId id="274" r:id="rId6"/>
    <p:sldId id="277" r:id="rId7"/>
    <p:sldId id="278" r:id="rId8"/>
    <p:sldId id="314" r:id="rId9"/>
    <p:sldId id="279" r:id="rId10"/>
    <p:sldId id="315" r:id="rId11"/>
    <p:sldId id="280" r:id="rId12"/>
    <p:sldId id="359" r:id="rId13"/>
    <p:sldId id="316" r:id="rId14"/>
    <p:sldId id="360" r:id="rId15"/>
    <p:sldId id="283" r:id="rId16"/>
    <p:sldId id="281" r:id="rId17"/>
    <p:sldId id="356" r:id="rId18"/>
    <p:sldId id="361" r:id="rId19"/>
    <p:sldId id="362" r:id="rId20"/>
    <p:sldId id="355" r:id="rId21"/>
    <p:sldId id="363" r:id="rId22"/>
    <p:sldId id="364" r:id="rId23"/>
    <p:sldId id="370" r:id="rId24"/>
    <p:sldId id="366" r:id="rId25"/>
    <p:sldId id="367" r:id="rId26"/>
    <p:sldId id="368" r:id="rId27"/>
    <p:sldId id="369" r:id="rId28"/>
    <p:sldId id="289" r:id="rId29"/>
    <p:sldId id="285" r:id="rId30"/>
    <p:sldId id="290" r:id="rId31"/>
    <p:sldId id="291" r:id="rId32"/>
    <p:sldId id="292" r:id="rId33"/>
    <p:sldId id="284" r:id="rId34"/>
    <p:sldId id="354" r:id="rId35"/>
    <p:sldId id="294" r:id="rId36"/>
    <p:sldId id="293" r:id="rId37"/>
    <p:sldId id="302" r:id="rId38"/>
    <p:sldId id="303" r:id="rId39"/>
    <p:sldId id="306" r:id="rId40"/>
    <p:sldId id="310" r:id="rId41"/>
    <p:sldId id="309" r:id="rId42"/>
    <p:sldId id="307" r:id="rId43"/>
    <p:sldId id="308" r:id="rId44"/>
    <p:sldId id="305" r:id="rId45"/>
    <p:sldId id="304" r:id="rId46"/>
    <p:sldId id="311" r:id="rId47"/>
    <p:sldId id="312" r:id="rId48"/>
    <p:sldId id="295" r:id="rId49"/>
    <p:sldId id="317" r:id="rId50"/>
    <p:sldId id="358" r:id="rId51"/>
    <p:sldId id="371" r:id="rId52"/>
    <p:sldId id="329" r:id="rId53"/>
    <p:sldId id="372" r:id="rId54"/>
    <p:sldId id="373" r:id="rId55"/>
    <p:sldId id="374" r:id="rId56"/>
    <p:sldId id="330" r:id="rId57"/>
    <p:sldId id="352" r:id="rId58"/>
    <p:sldId id="375" r:id="rId59"/>
    <p:sldId id="331" r:id="rId60"/>
    <p:sldId id="353" r:id="rId61"/>
    <p:sldId id="376" r:id="rId62"/>
    <p:sldId id="286" r:id="rId63"/>
    <p:sldId id="332" r:id="rId64"/>
    <p:sldId id="288" r:id="rId65"/>
    <p:sldId id="287" r:id="rId66"/>
    <p:sldId id="342" r:id="rId67"/>
    <p:sldId id="339" r:id="rId68"/>
    <p:sldId id="338" r:id="rId69"/>
    <p:sldId id="333" r:id="rId70"/>
    <p:sldId id="334" r:id="rId71"/>
    <p:sldId id="340" r:id="rId72"/>
    <p:sldId id="337" r:id="rId73"/>
    <p:sldId id="335" r:id="rId74"/>
    <p:sldId id="336" r:id="rId75"/>
    <p:sldId id="341" r:id="rId76"/>
    <p:sldId id="321" r:id="rId77"/>
    <p:sldId id="323" r:id="rId78"/>
    <p:sldId id="325" r:id="rId79"/>
    <p:sldId id="326" r:id="rId80"/>
    <p:sldId id="319" r:id="rId81"/>
    <p:sldId id="322" r:id="rId82"/>
    <p:sldId id="327" r:id="rId83"/>
    <p:sldId id="328" r:id="rId84"/>
    <p:sldId id="343" r:id="rId85"/>
    <p:sldId id="350" r:id="rId86"/>
    <p:sldId id="345" r:id="rId87"/>
    <p:sldId id="346" r:id="rId88"/>
    <p:sldId id="348" r:id="rId89"/>
    <p:sldId id="351" r:id="rId90"/>
    <p:sldId id="344" r:id="rId91"/>
    <p:sldId id="347" r:id="rId92"/>
    <p:sldId id="34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8BE378-E336-43FB-A816-CAAA600A5C22}">
          <p14:sldIdLst>
            <p14:sldId id="275"/>
          </p14:sldIdLst>
        </p14:section>
        <p14:section name="Home" id="{70F05DE7-093B-483E-980D-62FECBC783BE}">
          <p14:sldIdLst>
            <p14:sldId id="276"/>
          </p14:sldIdLst>
        </p14:section>
        <p14:section name="Introduction" id="{D0B22BA6-BF67-48B3-B719-D826100F6324}">
          <p14:sldIdLst>
            <p14:sldId id="273"/>
            <p14:sldId id="313"/>
            <p14:sldId id="274"/>
          </p14:sldIdLst>
        </p14:section>
        <p14:section name="BI" id="{63F3129F-C6E1-4CEC-8C28-ECEFD110600C}">
          <p14:sldIdLst>
            <p14:sldId id="277"/>
            <p14:sldId id="278"/>
            <p14:sldId id="314"/>
          </p14:sldIdLst>
        </p14:section>
        <p14:section name="S AND O" id="{5E3CC4E4-045B-4FA9-AC53-9E5CD2E643F4}">
          <p14:sldIdLst>
            <p14:sldId id="279"/>
            <p14:sldId id="315"/>
            <p14:sldId id="280"/>
            <p14:sldId id="359"/>
            <p14:sldId id="316"/>
            <p14:sldId id="360"/>
          </p14:sldIdLst>
        </p14:section>
        <p14:section name="METHODOLOGY" id="{F159A32C-06FC-4DE5-8C4B-31736A957CF1}">
          <p14:sldIdLst>
            <p14:sldId id="283"/>
            <p14:sldId id="281"/>
          </p14:sldIdLst>
        </p14:section>
        <p14:section name="ANALYSIS" id="{00E7411A-FA94-411D-A0B6-2BC485B009FB}">
          <p14:sldIdLst>
            <p14:sldId id="356"/>
            <p14:sldId id="361"/>
          </p14:sldIdLst>
        </p14:section>
        <p14:section name="POWER BI" id="{E75594F1-8FF5-43F4-855B-1D3AD9F252D7}">
          <p14:sldIdLst>
            <p14:sldId id="362"/>
            <p14:sldId id="355"/>
          </p14:sldIdLst>
        </p14:section>
        <p14:section name="MYSQL" id="{F0DFB7AE-F715-4EE9-BDE8-E8E5568BDAD0}">
          <p14:sldIdLst>
            <p14:sldId id="363"/>
            <p14:sldId id="364"/>
            <p14:sldId id="370"/>
            <p14:sldId id="366"/>
            <p14:sldId id="367"/>
            <p14:sldId id="368"/>
            <p14:sldId id="369"/>
          </p14:sldIdLst>
        </p14:section>
        <p14:section name="Promotion" id="{9FB94B56-A664-4B21-B6FF-BA03356537DC}">
          <p14:sldIdLst>
            <p14:sldId id="289"/>
            <p14:sldId id="285"/>
          </p14:sldIdLst>
        </p14:section>
        <p14:section name="KPI" id="{AD6ECAE4-9E93-4637-B8F5-9193B7321873}">
          <p14:sldIdLst>
            <p14:sldId id="290"/>
            <p14:sldId id="291"/>
          </p14:sldIdLst>
        </p14:section>
        <p14:section name="Data overview" id="{2B73557D-9A96-4E76-8A31-1D0C273F2CE0}">
          <p14:sldIdLst>
            <p14:sldId id="292"/>
            <p14:sldId id="284"/>
            <p14:sldId id="354"/>
          </p14:sldIdLst>
        </p14:section>
        <p14:section name="Cities and stores" id="{D2EA6EB9-3F09-42A6-8A9B-CA9B5E6A2F5B}">
          <p14:sldIdLst>
            <p14:sldId id="294"/>
            <p14:sldId id="293"/>
          </p14:sldIdLst>
        </p14:section>
        <p14:section name="STORES" id="{607ADEA9-62BC-42ED-8B87-59E3B76EF301}">
          <p14:sldIdLst>
            <p14:sldId id="302"/>
            <p14:sldId id="303"/>
            <p14:sldId id="306"/>
            <p14:sldId id="310"/>
            <p14:sldId id="309"/>
            <p14:sldId id="307"/>
            <p14:sldId id="308"/>
            <p14:sldId id="305"/>
            <p14:sldId id="304"/>
            <p14:sldId id="311"/>
          </p14:sldIdLst>
        </p14:section>
        <p14:section name="Products" id="{33D1A39A-42B3-4BCF-9B32-46BC297988F7}">
          <p14:sldIdLst>
            <p14:sldId id="312"/>
            <p14:sldId id="295"/>
          </p14:sldIdLst>
        </p14:section>
        <p14:section name="Promotions Analysis" id="{922038E9-3CF9-4C79-97F5-421DFEAAEFCE}">
          <p14:sldIdLst>
            <p14:sldId id="317"/>
            <p14:sldId id="358"/>
            <p14:sldId id="371"/>
          </p14:sldIdLst>
        </p14:section>
        <p14:section name="PRODUCT ANALYSIS" id="{AABFE924-B78C-4375-BDBA-6F997A2899D3}">
          <p14:sldIdLst>
            <p14:sldId id="329"/>
            <p14:sldId id="372"/>
            <p14:sldId id="373"/>
            <p14:sldId id="374"/>
          </p14:sldIdLst>
        </p14:section>
        <p14:section name="CITY AND STORE ANALYSIS" id="{078CDAF7-0737-4F92-BA1C-84EAEAAE8FA3}">
          <p14:sldIdLst>
            <p14:sldId id="330"/>
            <p14:sldId id="352"/>
            <p14:sldId id="375"/>
          </p14:sldIdLst>
        </p14:section>
        <p14:section name="CAMPAIGN COMPARISON" id="{99FCABF0-C8E0-4588-B3E3-5ECFF283FAB6}">
          <p14:sldIdLst>
            <p14:sldId id="331"/>
            <p14:sldId id="353"/>
            <p14:sldId id="376"/>
          </p14:sldIdLst>
        </p14:section>
        <p14:section name="INSIGHTS" id="{CC7AD47A-23D1-412E-855B-5F6B6AC238EE}">
          <p14:sldIdLst>
            <p14:sldId id="286"/>
          </p14:sldIdLst>
        </p14:section>
        <p14:section name="CONCLUSION" id="{50779B21-1239-47DF-AEFE-039953EEAF60}">
          <p14:sldIdLst>
            <p14:sldId id="332"/>
            <p14:sldId id="288"/>
            <p14:sldId id="287"/>
          </p14:sldIdLst>
        </p14:section>
        <p14:section name="PRODUCT BY CATEGORY" id="{DF15E529-B3F1-4F69-9E76-BDDE292B5937}">
          <p14:sldIdLst>
            <p14:sldId id="342"/>
            <p14:sldId id="339"/>
            <p14:sldId id="338"/>
            <p14:sldId id="333"/>
            <p14:sldId id="334"/>
            <p14:sldId id="340"/>
            <p14:sldId id="337"/>
            <p14:sldId id="335"/>
            <p14:sldId id="336"/>
          </p14:sldIdLst>
        </p14:section>
        <p14:section name="product waste" id="{F5A0D071-2557-4A45-9BE1-0F61E806E0E0}">
          <p14:sldIdLst>
            <p14:sldId id="341"/>
          </p14:sldIdLst>
        </p14:section>
        <p14:section name="Promo waste" id="{C24CA294-5DEA-4A5B-B8E1-A6493455E685}">
          <p14:sldIdLst>
            <p14:sldId id="321"/>
            <p14:sldId id="323"/>
            <p14:sldId id="325"/>
            <p14:sldId id="326"/>
            <p14:sldId id="319"/>
            <p14:sldId id="322"/>
            <p14:sldId id="327"/>
            <p14:sldId id="328"/>
          </p14:sldIdLst>
        </p14:section>
        <p14:section name="PRODUCTS INDIVIDUAL" id="{048B3962-7599-476A-B270-3E6D36B5E8E8}">
          <p14:sldIdLst>
            <p14:sldId id="343"/>
            <p14:sldId id="350"/>
            <p14:sldId id="345"/>
            <p14:sldId id="346"/>
            <p14:sldId id="348"/>
            <p14:sldId id="351"/>
            <p14:sldId id="344"/>
            <p14:sldId id="347"/>
            <p14:sldId id="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2E34"/>
    <a:srgbClr val="FFB73E"/>
    <a:srgbClr val="ED7D31"/>
    <a:srgbClr val="FFA500"/>
    <a:srgbClr val="1B4174"/>
    <a:srgbClr val="664918"/>
    <a:srgbClr val="F5D233"/>
    <a:srgbClr val="888388"/>
    <a:srgbClr val="2E2632"/>
    <a:srgbClr val="E97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73" autoAdjust="0"/>
    <p:restoredTop sz="94660"/>
  </p:normalViewPr>
  <p:slideViewPr>
    <p:cSldViewPr snapToGrid="0">
      <p:cViewPr>
        <p:scale>
          <a:sx n="75" d="100"/>
          <a:sy n="75" d="100"/>
        </p:scale>
        <p:origin x="14" y="2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E0D10-9DAD-423A-8537-69FAFF36A41F}" type="datetimeFigureOut">
              <a:rPr lang="en-IN" smtClean="0"/>
              <a:t>01-03-2024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116F2-3FD9-4533-846F-1C98BE5D9F34}" type="slidenum">
              <a:rPr lang="en-IN" smtClean="0"/>
              <a:t>‹#›</a:t>
            </a:fld>
            <a:endParaRPr lang="en-IN"/>
          </a:p>
        </p:txBody>
      </p:sp>
    </p:spTree>
    <p:extLst>
      <p:ext uri="{BB962C8B-B14F-4D97-AF65-F5344CB8AC3E}">
        <p14:creationId xmlns:p14="http://schemas.microsoft.com/office/powerpoint/2010/main" val="104490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116F2-3FD9-4533-846F-1C98BE5D9F34}" type="slidenum">
              <a:rPr lang="en-IN" smtClean="0"/>
              <a:t>22</a:t>
            </a:fld>
            <a:endParaRPr lang="en-IN"/>
          </a:p>
        </p:txBody>
      </p:sp>
    </p:spTree>
    <p:extLst>
      <p:ext uri="{BB962C8B-B14F-4D97-AF65-F5344CB8AC3E}">
        <p14:creationId xmlns:p14="http://schemas.microsoft.com/office/powerpoint/2010/main" val="915168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4ED0A-CD27-8A0D-972B-18559B4F2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E3BF3-BABD-CB33-9813-07B29DB37E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4C76F-2DC4-4F61-B2DB-2FD9D3F0F32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626D8AA-5CAD-8969-B49A-108BBFBC8043}"/>
              </a:ext>
            </a:extLst>
          </p:cNvPr>
          <p:cNvSpPr>
            <a:spLocks noGrp="1"/>
          </p:cNvSpPr>
          <p:nvPr>
            <p:ph type="sldNum" sz="quarter" idx="5"/>
          </p:nvPr>
        </p:nvSpPr>
        <p:spPr/>
        <p:txBody>
          <a:bodyPr/>
          <a:lstStyle/>
          <a:p>
            <a:fld id="{CA2116F2-3FD9-4533-846F-1C98BE5D9F34}" type="slidenum">
              <a:rPr lang="en-IN" smtClean="0"/>
              <a:t>79</a:t>
            </a:fld>
            <a:endParaRPr lang="en-IN"/>
          </a:p>
        </p:txBody>
      </p:sp>
    </p:spTree>
    <p:extLst>
      <p:ext uri="{BB962C8B-B14F-4D97-AF65-F5344CB8AC3E}">
        <p14:creationId xmlns:p14="http://schemas.microsoft.com/office/powerpoint/2010/main" val="1173659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438C5-0243-74DF-F88E-1C903C6A8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3731B-1557-5B2A-9FDE-3948C499E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43FDC-FEEA-84F2-08E7-4358219D1B6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6FB5537-6FE9-9017-3888-2A01F6A649B4}"/>
              </a:ext>
            </a:extLst>
          </p:cNvPr>
          <p:cNvSpPr>
            <a:spLocks noGrp="1"/>
          </p:cNvSpPr>
          <p:nvPr>
            <p:ph type="sldNum" sz="quarter" idx="5"/>
          </p:nvPr>
        </p:nvSpPr>
        <p:spPr/>
        <p:txBody>
          <a:bodyPr/>
          <a:lstStyle/>
          <a:p>
            <a:fld id="{CA2116F2-3FD9-4533-846F-1C98BE5D9F34}" type="slidenum">
              <a:rPr lang="en-IN" smtClean="0"/>
              <a:t>82</a:t>
            </a:fld>
            <a:endParaRPr lang="en-IN"/>
          </a:p>
        </p:txBody>
      </p:sp>
    </p:spTree>
    <p:extLst>
      <p:ext uri="{BB962C8B-B14F-4D97-AF65-F5344CB8AC3E}">
        <p14:creationId xmlns:p14="http://schemas.microsoft.com/office/powerpoint/2010/main" val="217396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03632-542E-997B-5513-F37B1457D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CDABA-2250-B8C6-21A7-DB225515F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31699B-84F2-1C8B-EDD1-D8AA6CA886F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DDE349B-F187-95E2-121B-37F86BD7D0D5}"/>
              </a:ext>
            </a:extLst>
          </p:cNvPr>
          <p:cNvSpPr>
            <a:spLocks noGrp="1"/>
          </p:cNvSpPr>
          <p:nvPr>
            <p:ph type="sldNum" sz="quarter" idx="5"/>
          </p:nvPr>
        </p:nvSpPr>
        <p:spPr/>
        <p:txBody>
          <a:bodyPr/>
          <a:lstStyle/>
          <a:p>
            <a:fld id="{CA2116F2-3FD9-4533-846F-1C98BE5D9F34}" type="slidenum">
              <a:rPr lang="en-IN" smtClean="0"/>
              <a:t>83</a:t>
            </a:fld>
            <a:endParaRPr lang="en-IN"/>
          </a:p>
        </p:txBody>
      </p:sp>
    </p:spTree>
    <p:extLst>
      <p:ext uri="{BB962C8B-B14F-4D97-AF65-F5344CB8AC3E}">
        <p14:creationId xmlns:p14="http://schemas.microsoft.com/office/powerpoint/2010/main" val="128148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CD1A1-9829-607D-E1F8-85A606DBF6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79B7F-1615-C572-8BFF-D85B43C7D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D1FCB-F758-DF08-FBEA-42A9D95E02D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E2476D6-DECD-6A21-DB63-F48FBB3D58BE}"/>
              </a:ext>
            </a:extLst>
          </p:cNvPr>
          <p:cNvSpPr>
            <a:spLocks noGrp="1"/>
          </p:cNvSpPr>
          <p:nvPr>
            <p:ph type="sldNum" sz="quarter" idx="5"/>
          </p:nvPr>
        </p:nvSpPr>
        <p:spPr/>
        <p:txBody>
          <a:bodyPr/>
          <a:lstStyle/>
          <a:p>
            <a:fld id="{CA2116F2-3FD9-4533-846F-1C98BE5D9F34}" type="slidenum">
              <a:rPr lang="en-IN" smtClean="0"/>
              <a:t>50</a:t>
            </a:fld>
            <a:endParaRPr lang="en-IN"/>
          </a:p>
        </p:txBody>
      </p:sp>
    </p:spTree>
    <p:extLst>
      <p:ext uri="{BB962C8B-B14F-4D97-AF65-F5344CB8AC3E}">
        <p14:creationId xmlns:p14="http://schemas.microsoft.com/office/powerpoint/2010/main" val="183982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CD1A1-9829-607D-E1F8-85A606DBF6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79B7F-1615-C572-8BFF-D85B43C7D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D1FCB-F758-DF08-FBEA-42A9D95E02D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E2476D6-DECD-6A21-DB63-F48FBB3D58BE}"/>
              </a:ext>
            </a:extLst>
          </p:cNvPr>
          <p:cNvSpPr>
            <a:spLocks noGrp="1"/>
          </p:cNvSpPr>
          <p:nvPr>
            <p:ph type="sldNum" sz="quarter" idx="5"/>
          </p:nvPr>
        </p:nvSpPr>
        <p:spPr/>
        <p:txBody>
          <a:bodyPr/>
          <a:lstStyle/>
          <a:p>
            <a:fld id="{CA2116F2-3FD9-4533-846F-1C98BE5D9F34}" type="slidenum">
              <a:rPr lang="en-IN" smtClean="0"/>
              <a:t>51</a:t>
            </a:fld>
            <a:endParaRPr lang="en-IN"/>
          </a:p>
        </p:txBody>
      </p:sp>
    </p:spTree>
    <p:extLst>
      <p:ext uri="{BB962C8B-B14F-4D97-AF65-F5344CB8AC3E}">
        <p14:creationId xmlns:p14="http://schemas.microsoft.com/office/powerpoint/2010/main" val="13502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CD1A1-9829-607D-E1F8-85A606DBF6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79B7F-1615-C572-8BFF-D85B43C7D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D1FCB-F758-DF08-FBEA-42A9D95E02D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E2476D6-DECD-6A21-DB63-F48FBB3D58BE}"/>
              </a:ext>
            </a:extLst>
          </p:cNvPr>
          <p:cNvSpPr>
            <a:spLocks noGrp="1"/>
          </p:cNvSpPr>
          <p:nvPr>
            <p:ph type="sldNum" sz="quarter" idx="5"/>
          </p:nvPr>
        </p:nvSpPr>
        <p:spPr/>
        <p:txBody>
          <a:bodyPr/>
          <a:lstStyle/>
          <a:p>
            <a:fld id="{CA2116F2-3FD9-4533-846F-1C98BE5D9F34}" type="slidenum">
              <a:rPr lang="en-IN" smtClean="0"/>
              <a:t>54</a:t>
            </a:fld>
            <a:endParaRPr lang="en-IN"/>
          </a:p>
        </p:txBody>
      </p:sp>
    </p:spTree>
    <p:extLst>
      <p:ext uri="{BB962C8B-B14F-4D97-AF65-F5344CB8AC3E}">
        <p14:creationId xmlns:p14="http://schemas.microsoft.com/office/powerpoint/2010/main" val="258767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CD1A1-9829-607D-E1F8-85A606DBF6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79B7F-1615-C572-8BFF-D85B43C7D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D1FCB-F758-DF08-FBEA-42A9D95E02D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E2476D6-DECD-6A21-DB63-F48FBB3D58BE}"/>
              </a:ext>
            </a:extLst>
          </p:cNvPr>
          <p:cNvSpPr>
            <a:spLocks noGrp="1"/>
          </p:cNvSpPr>
          <p:nvPr>
            <p:ph type="sldNum" sz="quarter" idx="5"/>
          </p:nvPr>
        </p:nvSpPr>
        <p:spPr/>
        <p:txBody>
          <a:bodyPr/>
          <a:lstStyle/>
          <a:p>
            <a:fld id="{CA2116F2-3FD9-4533-846F-1C98BE5D9F34}" type="slidenum">
              <a:rPr lang="en-IN" smtClean="0"/>
              <a:t>55</a:t>
            </a:fld>
            <a:endParaRPr lang="en-IN"/>
          </a:p>
        </p:txBody>
      </p:sp>
    </p:spTree>
    <p:extLst>
      <p:ext uri="{BB962C8B-B14F-4D97-AF65-F5344CB8AC3E}">
        <p14:creationId xmlns:p14="http://schemas.microsoft.com/office/powerpoint/2010/main" val="1285217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CD1A1-9829-607D-E1F8-85A606DBF6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79B7F-1615-C572-8BFF-D85B43C7D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D1FCB-F758-DF08-FBEA-42A9D95E02D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E2476D6-DECD-6A21-DB63-F48FBB3D58BE}"/>
              </a:ext>
            </a:extLst>
          </p:cNvPr>
          <p:cNvSpPr>
            <a:spLocks noGrp="1"/>
          </p:cNvSpPr>
          <p:nvPr>
            <p:ph type="sldNum" sz="quarter" idx="5"/>
          </p:nvPr>
        </p:nvSpPr>
        <p:spPr/>
        <p:txBody>
          <a:bodyPr/>
          <a:lstStyle/>
          <a:p>
            <a:fld id="{CA2116F2-3FD9-4533-846F-1C98BE5D9F34}" type="slidenum">
              <a:rPr lang="en-IN" smtClean="0"/>
              <a:t>58</a:t>
            </a:fld>
            <a:endParaRPr lang="en-IN"/>
          </a:p>
        </p:txBody>
      </p:sp>
    </p:spTree>
    <p:extLst>
      <p:ext uri="{BB962C8B-B14F-4D97-AF65-F5344CB8AC3E}">
        <p14:creationId xmlns:p14="http://schemas.microsoft.com/office/powerpoint/2010/main" val="254005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A2116F2-3FD9-4533-846F-1C98BE5D9F34}" type="slidenum">
              <a:rPr lang="en-IN" smtClean="0"/>
              <a:t>76</a:t>
            </a:fld>
            <a:endParaRPr lang="en-IN"/>
          </a:p>
        </p:txBody>
      </p:sp>
    </p:spTree>
    <p:extLst>
      <p:ext uri="{BB962C8B-B14F-4D97-AF65-F5344CB8AC3E}">
        <p14:creationId xmlns:p14="http://schemas.microsoft.com/office/powerpoint/2010/main" val="92391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DF750-22D2-D664-6BC9-ECACD4BD4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BA2A0-B3FB-1831-60C2-A6CD216ED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A7A68-76FC-4BD5-9970-BFC15358E4F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73B0ADC-6BDA-C85A-05E4-9A9390438056}"/>
              </a:ext>
            </a:extLst>
          </p:cNvPr>
          <p:cNvSpPr>
            <a:spLocks noGrp="1"/>
          </p:cNvSpPr>
          <p:nvPr>
            <p:ph type="sldNum" sz="quarter" idx="5"/>
          </p:nvPr>
        </p:nvSpPr>
        <p:spPr/>
        <p:txBody>
          <a:bodyPr/>
          <a:lstStyle/>
          <a:p>
            <a:fld id="{CA2116F2-3FD9-4533-846F-1C98BE5D9F34}" type="slidenum">
              <a:rPr lang="en-IN" smtClean="0"/>
              <a:t>77</a:t>
            </a:fld>
            <a:endParaRPr lang="en-IN"/>
          </a:p>
        </p:txBody>
      </p:sp>
    </p:spTree>
    <p:extLst>
      <p:ext uri="{BB962C8B-B14F-4D97-AF65-F5344CB8AC3E}">
        <p14:creationId xmlns:p14="http://schemas.microsoft.com/office/powerpoint/2010/main" val="356905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8E3C6-5979-9953-1725-5BCDCF3B14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9E955-EA3E-E25D-7B3D-8A5560099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C1506-4C3E-0045-3167-8069710C26A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DAB278F-D66E-8F13-F2EA-79FD1236309B}"/>
              </a:ext>
            </a:extLst>
          </p:cNvPr>
          <p:cNvSpPr>
            <a:spLocks noGrp="1"/>
          </p:cNvSpPr>
          <p:nvPr>
            <p:ph type="sldNum" sz="quarter" idx="5"/>
          </p:nvPr>
        </p:nvSpPr>
        <p:spPr/>
        <p:txBody>
          <a:bodyPr/>
          <a:lstStyle/>
          <a:p>
            <a:fld id="{CA2116F2-3FD9-4533-846F-1C98BE5D9F34}" type="slidenum">
              <a:rPr lang="en-IN" smtClean="0"/>
              <a:t>78</a:t>
            </a:fld>
            <a:endParaRPr lang="en-IN"/>
          </a:p>
        </p:txBody>
      </p:sp>
    </p:spTree>
    <p:extLst>
      <p:ext uri="{BB962C8B-B14F-4D97-AF65-F5344CB8AC3E}">
        <p14:creationId xmlns:p14="http://schemas.microsoft.com/office/powerpoint/2010/main" val="414799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5231-1BAD-F937-DC87-C3012A7238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16DF25-AA04-FF1C-98BC-FEA9419A7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F14E19-0028-E355-4534-B3AA7390384C}"/>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5" name="Footer Placeholder 4">
            <a:extLst>
              <a:ext uri="{FF2B5EF4-FFF2-40B4-BE49-F238E27FC236}">
                <a16:creationId xmlns:a16="http://schemas.microsoft.com/office/drawing/2014/main" id="{7499F0E3-C937-E818-576F-5245E399A6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10D7DA-DDB9-AA08-51A6-8347798AF52E}"/>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3044111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8ADF-8B17-9003-B7D0-0F83D478EA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FFEE1D-0C01-1253-9EFD-C7F6E4AF83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675784-C7DB-F332-8C93-392DC0A76B69}"/>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5" name="Footer Placeholder 4">
            <a:extLst>
              <a:ext uri="{FF2B5EF4-FFF2-40B4-BE49-F238E27FC236}">
                <a16:creationId xmlns:a16="http://schemas.microsoft.com/office/drawing/2014/main" id="{3F752DEB-A22A-3C07-EDEB-920C86BB99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F76C62-D980-FAD3-292C-290CFD3CF499}"/>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283694170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8ADF-8B17-9003-B7D0-0F83D478EA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FFEE1D-0C01-1253-9EFD-C7F6E4AF83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675784-C7DB-F332-8C93-392DC0A76B69}"/>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5" name="Footer Placeholder 4">
            <a:extLst>
              <a:ext uri="{FF2B5EF4-FFF2-40B4-BE49-F238E27FC236}">
                <a16:creationId xmlns:a16="http://schemas.microsoft.com/office/drawing/2014/main" id="{3F752DEB-A22A-3C07-EDEB-920C86BB99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F76C62-D980-FAD3-292C-290CFD3CF499}"/>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2836941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36C6B8-D499-62B1-F169-BD8CDB33DD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8AE38E-0DDF-369B-028A-0B5CA16025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202F3F-608E-D2AF-9442-E55F8409B42D}"/>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5" name="Footer Placeholder 4">
            <a:extLst>
              <a:ext uri="{FF2B5EF4-FFF2-40B4-BE49-F238E27FC236}">
                <a16:creationId xmlns:a16="http://schemas.microsoft.com/office/drawing/2014/main" id="{3241539F-FB8C-4E38-6686-25C5FCB6BE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394CDB-07D9-0B6D-808B-9B8B04F2A123}"/>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29657366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36C6B8-D499-62B1-F169-BD8CDB33DD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8AE38E-0DDF-369B-028A-0B5CA16025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202F3F-608E-D2AF-9442-E55F8409B42D}"/>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5" name="Footer Placeholder 4">
            <a:extLst>
              <a:ext uri="{FF2B5EF4-FFF2-40B4-BE49-F238E27FC236}">
                <a16:creationId xmlns:a16="http://schemas.microsoft.com/office/drawing/2014/main" id="{3241539F-FB8C-4E38-6686-25C5FCB6BE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394CDB-07D9-0B6D-808B-9B8B04F2A123}"/>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2965736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17738-F960-089C-8C4B-09447C1C8F78}"/>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76CD4C-EA3D-B73A-01A4-8EDBA0DE3183}"/>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B6EE5-CFFC-A173-83CF-609C1D36AA2B}"/>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5" name="Footer Placeholder 4">
            <a:extLst>
              <a:ext uri="{FF2B5EF4-FFF2-40B4-BE49-F238E27FC236}">
                <a16:creationId xmlns:a16="http://schemas.microsoft.com/office/drawing/2014/main" id="{24DA8E9A-4B51-4AF4-6E3F-D27DA7B92A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065EEE-C4B5-32E2-4555-02FB6B32D72A}"/>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41943611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17738-F960-089C-8C4B-09447C1C8F78}"/>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76CD4C-EA3D-B73A-01A4-8EDBA0DE3183}"/>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B6EE5-CFFC-A173-83CF-609C1D36AA2B}"/>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5" name="Footer Placeholder 4">
            <a:extLst>
              <a:ext uri="{FF2B5EF4-FFF2-40B4-BE49-F238E27FC236}">
                <a16:creationId xmlns:a16="http://schemas.microsoft.com/office/drawing/2014/main" id="{24DA8E9A-4B51-4AF4-6E3F-D27DA7B92A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065EEE-C4B5-32E2-4555-02FB6B32D72A}"/>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4194361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5231-1BAD-F937-DC87-C3012A7238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16DF25-AA04-FF1C-98BC-FEA9419A72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F14E19-0028-E355-4534-B3AA7390384C}"/>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5" name="Footer Placeholder 4">
            <a:extLst>
              <a:ext uri="{FF2B5EF4-FFF2-40B4-BE49-F238E27FC236}">
                <a16:creationId xmlns:a16="http://schemas.microsoft.com/office/drawing/2014/main" id="{7499F0E3-C937-E818-576F-5245E399A6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10D7DA-DDB9-AA08-51A6-8347798AF52E}"/>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304411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0CBC-8F6A-F4DF-BDF3-72622F0668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02DF3D-9BA4-586E-2606-6BC7301C84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0A2B38-2903-9A0E-88E6-4AA9F7E18AFB}"/>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5" name="Footer Placeholder 4">
            <a:extLst>
              <a:ext uri="{FF2B5EF4-FFF2-40B4-BE49-F238E27FC236}">
                <a16:creationId xmlns:a16="http://schemas.microsoft.com/office/drawing/2014/main" id="{F82ED966-418E-0DC4-528E-94E51A5421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11C330-4743-E3DF-6F20-F53E7DDA578B}"/>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10242055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0CBC-8F6A-F4DF-BDF3-72622F0668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02DF3D-9BA4-586E-2606-6BC7301C84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0A2B38-2903-9A0E-88E6-4AA9F7E18AFB}"/>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5" name="Footer Placeholder 4">
            <a:extLst>
              <a:ext uri="{FF2B5EF4-FFF2-40B4-BE49-F238E27FC236}">
                <a16:creationId xmlns:a16="http://schemas.microsoft.com/office/drawing/2014/main" id="{F82ED966-418E-0DC4-528E-94E51A5421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11C330-4743-E3DF-6F20-F53E7DDA578B}"/>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1024205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19474-1A0C-F640-7403-0CEE0ECEE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DF9313-5D51-B4C2-5437-8892C245CE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1477A-D727-72DA-24F5-F8F0517559F5}"/>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5" name="Footer Placeholder 4">
            <a:extLst>
              <a:ext uri="{FF2B5EF4-FFF2-40B4-BE49-F238E27FC236}">
                <a16:creationId xmlns:a16="http://schemas.microsoft.com/office/drawing/2014/main" id="{5832DEBA-DF6B-052A-8202-A8C6BB81E7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5D3688-1C15-DD30-7079-6B91A460FAE8}"/>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182481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19474-1A0C-F640-7403-0CEE0ECEE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DF9313-5D51-B4C2-5437-8892C245CE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1477A-D727-72DA-24F5-F8F0517559F5}"/>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5" name="Footer Placeholder 4">
            <a:extLst>
              <a:ext uri="{FF2B5EF4-FFF2-40B4-BE49-F238E27FC236}">
                <a16:creationId xmlns:a16="http://schemas.microsoft.com/office/drawing/2014/main" id="{5832DEBA-DF6B-052A-8202-A8C6BB81E7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5D3688-1C15-DD30-7079-6B91A460FAE8}"/>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18248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7D15-28BE-820A-DBDB-CB24D55B73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F0BA2F-F0A4-4BC8-E8B4-0EEA11680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C75A66A-1E68-4BA8-E8B7-EDE07F6953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AAE464-1AAB-CF82-71D8-EA00C346CB3A}"/>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6" name="Footer Placeholder 5">
            <a:extLst>
              <a:ext uri="{FF2B5EF4-FFF2-40B4-BE49-F238E27FC236}">
                <a16:creationId xmlns:a16="http://schemas.microsoft.com/office/drawing/2014/main" id="{8BA9C2D1-C1F1-E27F-AF18-4D08F2718C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B7E6CF-10DA-CEF7-631A-34B0049C6EA4}"/>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31324018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7D15-28BE-820A-DBDB-CB24D55B73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F0BA2F-F0A4-4BC8-E8B4-0EEA11680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C75A66A-1E68-4BA8-E8B7-EDE07F6953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AAE464-1AAB-CF82-71D8-EA00C346CB3A}"/>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6" name="Footer Placeholder 5">
            <a:extLst>
              <a:ext uri="{FF2B5EF4-FFF2-40B4-BE49-F238E27FC236}">
                <a16:creationId xmlns:a16="http://schemas.microsoft.com/office/drawing/2014/main" id="{8BA9C2D1-C1F1-E27F-AF18-4D08F2718C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B7E6CF-10DA-CEF7-631A-34B0049C6EA4}"/>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313240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469A-6432-C855-F55A-6569C9237DD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1813FD-0CE6-DBCA-8FED-83FBB02F9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40E46-A24B-7AFC-F739-4192AC6490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8686E5-231F-E14A-F2BE-D3FF3282F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A57EE4-03BE-CF79-BADE-87CD4F55F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90B9A6-6525-AB06-B73B-B9E2B5B4350C}"/>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8" name="Footer Placeholder 7">
            <a:extLst>
              <a:ext uri="{FF2B5EF4-FFF2-40B4-BE49-F238E27FC236}">
                <a16:creationId xmlns:a16="http://schemas.microsoft.com/office/drawing/2014/main" id="{A36E6F6A-DDC3-210C-6475-692EFFB74D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619411-15EA-CE95-DC83-FB2CFA91AEC9}"/>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2740490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469A-6432-C855-F55A-6569C9237DD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1813FD-0CE6-DBCA-8FED-83FBB02F9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40E46-A24B-7AFC-F739-4192AC6490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8686E5-231F-E14A-F2BE-D3FF3282F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A57EE4-03BE-CF79-BADE-87CD4F55FE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90B9A6-6525-AB06-B73B-B9E2B5B4350C}"/>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8" name="Footer Placeholder 7">
            <a:extLst>
              <a:ext uri="{FF2B5EF4-FFF2-40B4-BE49-F238E27FC236}">
                <a16:creationId xmlns:a16="http://schemas.microsoft.com/office/drawing/2014/main" id="{A36E6F6A-DDC3-210C-6475-692EFFB74D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619411-15EA-CE95-DC83-FB2CFA91AEC9}"/>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274049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167D-98A8-3E03-B2F4-1321CEDEC1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BE3A81-00AD-1155-0156-A306C45D3925}"/>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4" name="Footer Placeholder 3">
            <a:extLst>
              <a:ext uri="{FF2B5EF4-FFF2-40B4-BE49-F238E27FC236}">
                <a16:creationId xmlns:a16="http://schemas.microsoft.com/office/drawing/2014/main" id="{70293022-57E1-9915-1644-79C71A9E321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A05E4DD-1A1C-687B-3B62-49339694C63F}"/>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18379042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167D-98A8-3E03-B2F4-1321CEDEC1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BE3A81-00AD-1155-0156-A306C45D3925}"/>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4" name="Footer Placeholder 3">
            <a:extLst>
              <a:ext uri="{FF2B5EF4-FFF2-40B4-BE49-F238E27FC236}">
                <a16:creationId xmlns:a16="http://schemas.microsoft.com/office/drawing/2014/main" id="{70293022-57E1-9915-1644-79C71A9E321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A05E4DD-1A1C-687B-3B62-49339694C63F}"/>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183790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EB352F-9D43-F4FD-A69A-BBF0E03FE3E7}"/>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3" name="Footer Placeholder 2">
            <a:extLst>
              <a:ext uri="{FF2B5EF4-FFF2-40B4-BE49-F238E27FC236}">
                <a16:creationId xmlns:a16="http://schemas.microsoft.com/office/drawing/2014/main" id="{FC428CB1-3632-78B1-6DDB-330161435F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001763E-3D09-9F9A-D82D-DC970D946517}"/>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35377875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EB352F-9D43-F4FD-A69A-BBF0E03FE3E7}"/>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3" name="Footer Placeholder 2">
            <a:extLst>
              <a:ext uri="{FF2B5EF4-FFF2-40B4-BE49-F238E27FC236}">
                <a16:creationId xmlns:a16="http://schemas.microsoft.com/office/drawing/2014/main" id="{FC428CB1-3632-78B1-6DDB-330161435F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001763E-3D09-9F9A-D82D-DC970D946517}"/>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3537787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9A9B-2566-7947-DA39-BFBAF66EA5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FB8012-32B4-C4FD-0A1F-031D5A76DB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7588C3-59B2-7385-447B-D9295B3F1B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9B4040-20B7-C254-E279-F948706390D8}"/>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6" name="Footer Placeholder 5">
            <a:extLst>
              <a:ext uri="{FF2B5EF4-FFF2-40B4-BE49-F238E27FC236}">
                <a16:creationId xmlns:a16="http://schemas.microsoft.com/office/drawing/2014/main" id="{F4BBF53F-3BD7-5120-6B17-AB0F4C81CA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9BE130-2B1D-CD6A-FD1A-B2B5BA8E4611}"/>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18837129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9A9B-2566-7947-DA39-BFBAF66EA5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FB8012-32B4-C4FD-0A1F-031D5A76DB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7588C3-59B2-7385-447B-D9295B3F1B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9B4040-20B7-C254-E279-F948706390D8}"/>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6" name="Footer Placeholder 5">
            <a:extLst>
              <a:ext uri="{FF2B5EF4-FFF2-40B4-BE49-F238E27FC236}">
                <a16:creationId xmlns:a16="http://schemas.microsoft.com/office/drawing/2014/main" id="{F4BBF53F-3BD7-5120-6B17-AB0F4C81CA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9BE130-2B1D-CD6A-FD1A-B2B5BA8E4611}"/>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1883712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405F-031D-5ECA-8035-F453719229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83C1BC-554C-D035-B7AA-3FCA56059F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C2F5B6-17FE-A8C5-FACC-9C9B72675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812E4C-6F6C-3511-CB3E-3E1E7729D1E7}"/>
              </a:ext>
            </a:extLst>
          </p:cNvPr>
          <p:cNvSpPr>
            <a:spLocks noGrp="1"/>
          </p:cNvSpPr>
          <p:nvPr>
            <p:ph type="dt" sz="half" idx="10"/>
          </p:nvPr>
        </p:nvSpPr>
        <p:spPr/>
        <p:txBody>
          <a:bodyPr/>
          <a:lstStyle/>
          <a:p>
            <a:fld id="{6F649859-58DA-4460-8F4B-78CD3FF36924}" type="datetimeFigureOut">
              <a:rPr lang="en-IN" smtClean="0"/>
              <a:t>01-03-2024</a:t>
            </a:fld>
            <a:endParaRPr lang="en-IN"/>
          </a:p>
        </p:txBody>
      </p:sp>
      <p:sp>
        <p:nvSpPr>
          <p:cNvPr id="6" name="Footer Placeholder 5">
            <a:extLst>
              <a:ext uri="{FF2B5EF4-FFF2-40B4-BE49-F238E27FC236}">
                <a16:creationId xmlns:a16="http://schemas.microsoft.com/office/drawing/2014/main" id="{E4AEFB90-2121-0E2F-AC7B-B5D7EA448F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F685CF-3D4B-54D3-3360-C6C4A5F88A3C}"/>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29506788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405F-031D-5ECA-8035-F453719229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83C1BC-554C-D035-B7AA-3FCA56059F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C2F5B6-17FE-A8C5-FACC-9C9B72675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812E4C-6F6C-3511-CB3E-3E1E7729D1E7}"/>
              </a:ext>
            </a:extLst>
          </p:cNvPr>
          <p:cNvSpPr>
            <a:spLocks noGrp="1"/>
          </p:cNvSpPr>
          <p:nvPr>
            <p:ph type="dt" sz="half" idx="10"/>
          </p:nvPr>
        </p:nvSpPr>
        <p:spPr/>
        <p:txBody>
          <a:bodyPr/>
          <a:lstStyle/>
          <a:p>
            <a:fld id="{6F649859-58DA-4460-8F4B-78CD3FF36924}" type="datetimeFigureOut">
              <a:rPr lang="en-IN" smtClean="0"/>
              <a:t>29-02-2024</a:t>
            </a:fld>
            <a:endParaRPr lang="en-IN"/>
          </a:p>
        </p:txBody>
      </p:sp>
      <p:sp>
        <p:nvSpPr>
          <p:cNvPr id="6" name="Footer Placeholder 5">
            <a:extLst>
              <a:ext uri="{FF2B5EF4-FFF2-40B4-BE49-F238E27FC236}">
                <a16:creationId xmlns:a16="http://schemas.microsoft.com/office/drawing/2014/main" id="{E4AEFB90-2121-0E2F-AC7B-B5D7EA448F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F685CF-3D4B-54D3-3360-C6C4A5F88A3C}"/>
              </a:ext>
            </a:extLst>
          </p:cNvPr>
          <p:cNvSpPr>
            <a:spLocks noGrp="1"/>
          </p:cNvSpPr>
          <p:nvPr>
            <p:ph type="sldNum" sz="quarter" idx="12"/>
          </p:nvPr>
        </p:nvSpPr>
        <p:spPr/>
        <p:txBody>
          <a:bodyPr/>
          <a:lstStyle/>
          <a:p>
            <a:fld id="{2B616918-3782-464A-8FC8-948CAA5091C4}" type="slidenum">
              <a:rPr lang="en-IN" smtClean="0"/>
              <a:t>‹#›</a:t>
            </a:fld>
            <a:endParaRPr lang="en-IN"/>
          </a:p>
        </p:txBody>
      </p:sp>
    </p:spTree>
    <p:extLst>
      <p:ext uri="{BB962C8B-B14F-4D97-AF65-F5344CB8AC3E}">
        <p14:creationId xmlns:p14="http://schemas.microsoft.com/office/powerpoint/2010/main" val="2950678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1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2" Type="http://schemas.openxmlformats.org/officeDocument/2006/relationships/slideLayout" Target="../slideLayouts/slideLayout20.xml"/><Relationship Id="rId1" Type="http://schemas.openxmlformats.org/officeDocument/2006/relationships/slideLayout" Target="../slideLayouts/slideLayout13.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2075DC-BDA8-49AB-07A8-ED47955C52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97D9C5-63A3-C82B-9AA7-43E29E13F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58394B-E006-7452-DAAA-860910FA3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49859-58DA-4460-8F4B-78CD3FF36924}" type="datetimeFigureOut">
              <a:rPr lang="en-IN" smtClean="0"/>
              <a:t>01-03-2024</a:t>
            </a:fld>
            <a:endParaRPr lang="en-IN"/>
          </a:p>
        </p:txBody>
      </p:sp>
      <p:sp>
        <p:nvSpPr>
          <p:cNvPr id="5" name="Footer Placeholder 4">
            <a:extLst>
              <a:ext uri="{FF2B5EF4-FFF2-40B4-BE49-F238E27FC236}">
                <a16:creationId xmlns:a16="http://schemas.microsoft.com/office/drawing/2014/main" id="{4EB97A7E-5854-C4E9-5F92-6A3C24AE8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251BD60-DF52-3F64-8FE6-A7039BE15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16918-3782-464A-8FC8-948CAA5091C4}" type="slidenum">
              <a:rPr lang="en-IN" smtClean="0"/>
              <a:t>‹#›</a:t>
            </a:fld>
            <a:endParaRPr lang="en-IN"/>
          </a:p>
        </p:txBody>
      </p:sp>
    </p:spTree>
    <p:extLst>
      <p:ext uri="{BB962C8B-B14F-4D97-AF65-F5344CB8AC3E}">
        <p14:creationId xmlns:p14="http://schemas.microsoft.com/office/powerpoint/2010/main" val="1746452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2075DC-BDA8-49AB-07A8-ED47955C52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97D9C5-63A3-C82B-9AA7-43E29E13F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58394B-E006-7452-DAAA-860910FA3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49859-58DA-4460-8F4B-78CD3FF36924}" type="datetimeFigureOut">
              <a:rPr lang="en-IN" smtClean="0"/>
              <a:t>29-02-2024</a:t>
            </a:fld>
            <a:endParaRPr lang="en-IN"/>
          </a:p>
        </p:txBody>
      </p:sp>
      <p:sp>
        <p:nvSpPr>
          <p:cNvPr id="5" name="Footer Placeholder 4">
            <a:extLst>
              <a:ext uri="{FF2B5EF4-FFF2-40B4-BE49-F238E27FC236}">
                <a16:creationId xmlns:a16="http://schemas.microsoft.com/office/drawing/2014/main" id="{4EB97A7E-5854-C4E9-5F92-6A3C24AE8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251BD60-DF52-3F64-8FE6-A7039BE15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16918-3782-464A-8FC8-948CAA5091C4}" type="slidenum">
              <a:rPr lang="en-IN" smtClean="0"/>
              <a:t>‹#›</a:t>
            </a:fld>
            <a:endParaRPr lang="en-IN"/>
          </a:p>
        </p:txBody>
      </p:sp>
    </p:spTree>
    <p:extLst>
      <p:ext uri="{BB962C8B-B14F-4D97-AF65-F5344CB8AC3E}">
        <p14:creationId xmlns:p14="http://schemas.microsoft.com/office/powerpoint/2010/main" val="1746452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image" Target="../media/image34.png"/><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9.png"/><Relationship Id="rId7" Type="http://schemas.openxmlformats.org/officeDocument/2006/relationships/slide" Target="slide200.xml"/><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10.png"/><Relationship Id="rId5" Type="http://schemas.openxmlformats.org/officeDocument/2006/relationships/image" Target="../media/image37.png"/><Relationship Id="rId10" Type="http://schemas.openxmlformats.org/officeDocument/2006/relationships/slide" Target="slide220.xml"/><Relationship Id="rId4" Type="http://schemas.microsoft.com/office/2007/relationships/hdphoto" Target="../media/hdphoto8.wdp"/><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9.png"/><Relationship Id="rId18" Type="http://schemas.openxmlformats.org/officeDocument/2006/relationships/image" Target="../media/image10.png"/><Relationship Id="rId26" Type="http://schemas.openxmlformats.org/officeDocument/2006/relationships/slide" Target="slide63.xml"/><Relationship Id="rId3" Type="http://schemas.microsoft.com/office/2007/relationships/hdphoto" Target="../media/hdphoto1.wdp"/><Relationship Id="rId21"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8.png"/><Relationship Id="rId17" Type="http://schemas.openxmlformats.org/officeDocument/2006/relationships/slide" Target="slide15.xml"/><Relationship Id="rId25" Type="http://schemas.openxmlformats.org/officeDocument/2006/relationships/image" Target="../media/image13.png"/><Relationship Id="rId2" Type="http://schemas.openxmlformats.org/officeDocument/2006/relationships/image" Target="../media/image4.png"/><Relationship Id="rId16" Type="http://schemas.openxmlformats.org/officeDocument/2006/relationships/image" Target="../media/image10.png"/><Relationship Id="rId20" Type="http://schemas.openxmlformats.org/officeDocument/2006/relationships/slide" Target="slide32.xml"/><Relationship Id="rId29"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6.xml"/><Relationship Id="rId24" Type="http://schemas.openxmlformats.org/officeDocument/2006/relationships/image" Target="../media/image12.png"/><Relationship Id="rId5" Type="http://schemas.openxmlformats.org/officeDocument/2006/relationships/slide" Target="slide30.xml"/><Relationship Id="rId15" Type="http://schemas.openxmlformats.org/officeDocument/2006/relationships/image" Target="../media/image9.png"/><Relationship Id="rId23" Type="http://schemas.openxmlformats.org/officeDocument/2006/relationships/slide" Target="slide62.xml"/><Relationship Id="rId28" Type="http://schemas.openxmlformats.org/officeDocument/2006/relationships/image" Target="../media/image14.png"/><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slide" Target="slide9.xml"/><Relationship Id="rId22" Type="http://schemas.openxmlformats.org/officeDocument/2006/relationships/image" Target="../media/image12.png"/><Relationship Id="rId27" Type="http://schemas.openxmlformats.org/officeDocument/2006/relationships/image" Target="../media/image13.png"/><Relationship Id="rId30"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5.png"/><Relationship Id="rId12" Type="http://schemas.openxmlformats.org/officeDocument/2006/relationships/slide" Target="slide56.xml"/><Relationship Id="rId17" Type="http://schemas.openxmlformats.org/officeDocument/2006/relationships/image" Target="../media/image42.png"/><Relationship Id="rId2" Type="http://schemas.openxmlformats.org/officeDocument/2006/relationships/image" Target="../media/image43.jpeg"/><Relationship Id="rId16"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slide" Target="slide49.xml"/><Relationship Id="rId11" Type="http://schemas.openxmlformats.org/officeDocument/2006/relationships/image" Target="../media/image47.png"/><Relationship Id="rId5" Type="http://schemas.openxmlformats.org/officeDocument/2006/relationships/image" Target="../media/image45.png"/><Relationship Id="rId15" Type="http://schemas.openxmlformats.org/officeDocument/2006/relationships/slide" Target="slide59.xml"/><Relationship Id="rId10" Type="http://schemas.openxmlformats.org/officeDocument/2006/relationships/image" Target="../media/image46.png"/><Relationship Id="rId4" Type="http://schemas.microsoft.com/office/2007/relationships/hdphoto" Target="../media/hdphoto9.wdp"/><Relationship Id="rId9" Type="http://schemas.openxmlformats.org/officeDocument/2006/relationships/slide" Target="slide52.xml"/><Relationship Id="rId14" Type="http://schemas.openxmlformats.org/officeDocument/2006/relationships/image" Target="../media/image48.png"/></Relationships>
</file>

<file path=ppt/slides/_rels/slide2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9.png"/><Relationship Id="rId1" Type="http://schemas.openxmlformats.org/officeDocument/2006/relationships/slideLayout" Target="../slideLayouts/slideLayout120.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slide" Target="slide3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slide" Target="slide70.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slide" Target="slide90.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3.png"/><Relationship Id="rId7" Type="http://schemas.openxmlformats.org/officeDocument/2006/relationships/image" Target="../media/image27.png"/><Relationship Id="rId2" Type="http://schemas.openxmlformats.org/officeDocument/2006/relationships/image" Target="../media/image62.jpeg"/><Relationship Id="rId1" Type="http://schemas.openxmlformats.org/officeDocument/2006/relationships/slideLayout" Target="../slideLayouts/slideLayout12.xml"/><Relationship Id="rId6" Type="http://schemas.openxmlformats.org/officeDocument/2006/relationships/image" Target="../media/image26.webp"/><Relationship Id="rId5" Type="http://schemas.openxmlformats.org/officeDocument/2006/relationships/image" Target="../media/image25.png"/><Relationship Id="rId10" Type="http://schemas.openxmlformats.org/officeDocument/2006/relationships/image" Target="../media/image61.png"/><Relationship Id="rId4" Type="http://schemas.microsoft.com/office/2007/relationships/hdphoto" Target="../media/hdphoto11.wdp"/><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5" Type="http://schemas.openxmlformats.org/officeDocument/2006/relationships/image" Target="../media/image64.png"/><Relationship Id="rId4" Type="http://schemas.microsoft.com/office/2007/relationships/hdphoto" Target="../media/hdphoto12.wdp"/></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7.png"/><Relationship Id="rId4" Type="http://schemas.microsoft.com/office/2007/relationships/hdphoto" Target="../media/hdphoto13.wdp"/></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slide" Target="slide47.xml"/><Relationship Id="rId3" Type="http://schemas.openxmlformats.org/officeDocument/2006/relationships/slide" Target="slide2.xml"/><Relationship Id="rId7" Type="http://schemas.openxmlformats.org/officeDocument/2006/relationships/slide" Target="slide28.xml"/><Relationship Id="rId12"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12.xml"/><Relationship Id="rId6" Type="http://schemas.openxmlformats.org/officeDocument/2006/relationships/image" Target="../media/image73.png"/><Relationship Id="rId11" Type="http://schemas.openxmlformats.org/officeDocument/2006/relationships/image" Target="../media/image74.png"/><Relationship Id="rId5" Type="http://schemas.microsoft.com/office/2007/relationships/hdphoto" Target="../media/hdphoto14.wdp"/><Relationship Id="rId10" Type="http://schemas.openxmlformats.org/officeDocument/2006/relationships/slide" Target="slide35.xml"/><Relationship Id="rId4" Type="http://schemas.openxmlformats.org/officeDocument/2006/relationships/image" Target="../media/image72.png"/><Relationship Id="rId9" Type="http://schemas.openxmlformats.org/officeDocument/2006/relationships/image" Target="../media/image74.png"/><Relationship Id="rId14"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slide" Target="slide46.xml"/><Relationship Id="rId3" Type="http://schemas.openxmlformats.org/officeDocument/2006/relationships/image" Target="../media/image76.png"/><Relationship Id="rId7" Type="http://schemas.openxmlformats.org/officeDocument/2006/relationships/slide" Target="slide38.xml"/><Relationship Id="rId12" Type="http://schemas.openxmlformats.org/officeDocument/2006/relationships/slide" Target="slide39.xml"/><Relationship Id="rId2" Type="http://schemas.openxmlformats.org/officeDocument/2006/relationships/slide" Target="slide34.xml"/><Relationship Id="rId16" Type="http://schemas.openxmlformats.org/officeDocument/2006/relationships/slide" Target="slide41.xml"/><Relationship Id="rId1" Type="http://schemas.openxmlformats.org/officeDocument/2006/relationships/slideLayout" Target="../slideLayouts/slideLayout12.xml"/><Relationship Id="rId6" Type="http://schemas.microsoft.com/office/2007/relationships/hdphoto" Target="../media/hdphoto16.wdp"/><Relationship Id="rId11" Type="http://schemas.openxmlformats.org/officeDocument/2006/relationships/slide" Target="slide37.xml"/><Relationship Id="rId5" Type="http://schemas.openxmlformats.org/officeDocument/2006/relationships/image" Target="../media/image77.png"/><Relationship Id="rId15" Type="http://schemas.openxmlformats.org/officeDocument/2006/relationships/slide" Target="slide45.xml"/><Relationship Id="rId10" Type="http://schemas.openxmlformats.org/officeDocument/2006/relationships/slide" Target="slide44.xml"/><Relationship Id="rId4" Type="http://schemas.microsoft.com/office/2007/relationships/hdphoto" Target="../media/hdphoto15.wdp"/><Relationship Id="rId9" Type="http://schemas.openxmlformats.org/officeDocument/2006/relationships/slide" Target="slide43.xml"/><Relationship Id="rId14" Type="http://schemas.openxmlformats.org/officeDocument/2006/relationships/slide" Target="slide4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audio" Target="../media/audio1.wav"/><Relationship Id="rId5" Type="http://schemas.openxmlformats.org/officeDocument/2006/relationships/slide" Target="slide38.xml"/><Relationship Id="rId4" Type="http://schemas.microsoft.com/office/2007/relationships/hdphoto" Target="../media/hdphoto15.wdp"/></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slide" Target="slide37.xml"/><Relationship Id="rId4" Type="http://schemas.microsoft.com/office/2007/relationships/hdphoto" Target="../media/hdphoto15.wdp"/></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slide" Target="slide37.xml"/><Relationship Id="rId4" Type="http://schemas.microsoft.com/office/2007/relationships/hdphoto" Target="../media/hdphoto15.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slide" Target="slide37.xml"/><Relationship Id="rId4" Type="http://schemas.microsoft.com/office/2007/relationships/hdphoto" Target="../media/hdphoto15.wdp"/></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slide" Target="slide37.xml"/><Relationship Id="rId4" Type="http://schemas.microsoft.com/office/2007/relationships/hdphoto" Target="../media/hdphoto15.wdp"/></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slide" Target="slide37.xml"/><Relationship Id="rId4" Type="http://schemas.microsoft.com/office/2007/relationships/hdphoto" Target="../media/hdphoto15.wdp"/></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slide" Target="slide37.xml"/><Relationship Id="rId4" Type="http://schemas.microsoft.com/office/2007/relationships/hdphoto" Target="../media/hdphoto15.wdp"/></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slide" Target="slide37.xml"/><Relationship Id="rId4" Type="http://schemas.microsoft.com/office/2007/relationships/hdphoto" Target="../media/hdphoto15.wdp"/></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slide" Target="slide37.xml"/><Relationship Id="rId4" Type="http://schemas.microsoft.com/office/2007/relationships/hdphoto" Target="../media/hdphoto15.wdp"/></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36.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slide" Target="slide37.xml"/><Relationship Id="rId4" Type="http://schemas.microsoft.com/office/2007/relationships/hdphoto" Target="../media/hdphoto15.wdp"/></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91.jpe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5.png"/><Relationship Id="rId5" Type="http://schemas.microsoft.com/office/2007/relationships/hdphoto" Target="../media/hdphoto4.wdp"/><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11/relationships/webextension" Target="../webextensions/webextension1.xml"/><Relationship Id="rId5" Type="http://schemas.microsoft.com/office/2007/relationships/hdphoto" Target="../media/hdphoto18.wdp"/><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2.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webp"/><Relationship Id="rId5" Type="http://schemas.microsoft.com/office/2007/relationships/hdphoto" Target="../media/hdphoto18.wdp"/><Relationship Id="rId10" Type="http://schemas.openxmlformats.org/officeDocument/2006/relationships/image" Target="../media/image29.png"/><Relationship Id="rId4" Type="http://schemas.openxmlformats.org/officeDocument/2006/relationships/image" Target="../media/image93.png"/><Relationship Id="rId9"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image" Target="../media/image95.jpeg"/><Relationship Id="rId1" Type="http://schemas.openxmlformats.org/officeDocument/2006/relationships/slideLayout" Target="../slideLayouts/slideLayout12.xml"/><Relationship Id="rId6" Type="http://schemas.microsoft.com/office/2011/relationships/webextension" Target="../webextensions/webextension2.xml"/><Relationship Id="rId5" Type="http://schemas.openxmlformats.org/officeDocument/2006/relationships/image" Target="../media/image88.png"/><Relationship Id="rId4" Type="http://schemas.microsoft.com/office/2007/relationships/hdphoto" Target="../media/hdphoto19.wdp"/></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8.png"/><Relationship Id="rId5" Type="http://schemas.microsoft.com/office/2007/relationships/hdphoto" Target="../media/hdphoto18.wdp"/><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8.png"/><Relationship Id="rId5" Type="http://schemas.microsoft.com/office/2007/relationships/hdphoto" Target="../media/hdphoto18.wdp"/><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8.png"/><Relationship Id="rId2" Type="http://schemas.openxmlformats.org/officeDocument/2006/relationships/image" Target="../media/image99.jpeg"/><Relationship Id="rId1" Type="http://schemas.openxmlformats.org/officeDocument/2006/relationships/slideLayout" Target="../slideLayouts/slideLayout12.xml"/><Relationship Id="rId6" Type="http://schemas.openxmlformats.org/officeDocument/2006/relationships/image" Target="../media/image101.png"/><Relationship Id="rId5" Type="http://schemas.microsoft.com/office/2011/relationships/webextension" Target="../webextensions/webextension3.xml"/><Relationship Id="rId4" Type="http://schemas.microsoft.com/office/2007/relationships/hdphoto" Target="../media/hdphoto20.wdp"/></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8.png"/><Relationship Id="rId5" Type="http://schemas.microsoft.com/office/2007/relationships/hdphoto" Target="../media/hdphoto18.wdp"/><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image" Target="../media/image99.jpeg"/><Relationship Id="rId1" Type="http://schemas.openxmlformats.org/officeDocument/2006/relationships/slideLayout" Target="../slideLayouts/slideLayout12.xml"/><Relationship Id="rId6" Type="http://schemas.openxmlformats.org/officeDocument/2006/relationships/image" Target="../media/image103.png"/><Relationship Id="rId5" Type="http://schemas.microsoft.com/office/2011/relationships/webextension" Target="../webextensions/webextension4.xml"/><Relationship Id="rId4" Type="http://schemas.microsoft.com/office/2007/relationships/hdphoto" Target="../media/hdphoto20.wdp"/></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24.jpeg"/><Relationship Id="rId2" Type="http://schemas.openxmlformats.org/officeDocument/2006/relationships/image" Target="../media/image99.jpe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02.png"/><Relationship Id="rId4" Type="http://schemas.microsoft.com/office/2007/relationships/hdphoto" Target="../media/hdphoto20.wdp"/></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0.xml"/></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12.xml"/><Relationship Id="rId6" Type="http://schemas.microsoft.com/office/2007/relationships/hdphoto" Target="../media/hdphoto21.wdp"/><Relationship Id="rId5" Type="http://schemas.openxmlformats.org/officeDocument/2006/relationships/image" Target="../media/image108.png"/><Relationship Id="rId4" Type="http://schemas.openxmlformats.org/officeDocument/2006/relationships/image" Target="../media/image104.png"/></Relationships>
</file>

<file path=ppt/slides/_rels/slide6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0.xml"/><Relationship Id="rId5" Type="http://schemas.openxmlformats.org/officeDocument/2006/relationships/image" Target="../media/image114.png"/><Relationship Id="rId4" Type="http://schemas.microsoft.com/office/2007/relationships/hdphoto" Target="../media/hdphoto19.wdp"/></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12.xml"/><Relationship Id="rId4" Type="http://schemas.microsoft.com/office/2007/relationships/hdphoto" Target="../media/hdphoto22.wdp"/></Relationships>
</file>

<file path=ppt/slides/_rels/slide6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0.xml"/><Relationship Id="rId5" Type="http://schemas.openxmlformats.org/officeDocument/2006/relationships/image" Target="../media/image115.png"/><Relationship Id="rId4" Type="http://schemas.microsoft.com/office/2007/relationships/hdphoto" Target="../media/hdphoto19.wdp"/></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6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0.xml"/><Relationship Id="rId5" Type="http://schemas.openxmlformats.org/officeDocument/2006/relationships/image" Target="../media/image117.png"/><Relationship Id="rId4" Type="http://schemas.microsoft.com/office/2007/relationships/hdphoto" Target="../media/hdphoto19.wdp"/></Relationships>
</file>

<file path=ppt/slides/_rels/slide67.xml.rels><?xml version="1.0" encoding="UTF-8" standalone="yes"?>
<Relationships xmlns="http://schemas.openxmlformats.org/package/2006/relationships"><Relationship Id="rId8" Type="http://schemas.openxmlformats.org/officeDocument/2006/relationships/image" Target="../media/image1060.png"/><Relationship Id="rId13" Type="http://schemas.openxmlformats.org/officeDocument/2006/relationships/slide" Target="slide660.xml"/><Relationship Id="rId3" Type="http://schemas.openxmlformats.org/officeDocument/2006/relationships/image" Target="../media/image96.png"/><Relationship Id="rId7" Type="http://schemas.openxmlformats.org/officeDocument/2006/relationships/slide" Target="slide640.xml"/><Relationship Id="rId12" Type="http://schemas.openxmlformats.org/officeDocument/2006/relationships/image" Target="../media/image113.png"/><Relationship Id="rId2" Type="http://schemas.openxmlformats.org/officeDocument/2006/relationships/image" Target="../media/image95.jpeg"/><Relationship Id="rId1" Type="http://schemas.openxmlformats.org/officeDocument/2006/relationships/slideLayout" Target="../slideLayouts/slideLayout12.xml"/><Relationship Id="rId6" Type="http://schemas.openxmlformats.org/officeDocument/2006/relationships/image" Target="../media/image111.png"/><Relationship Id="rId11" Type="http://schemas.openxmlformats.org/officeDocument/2006/relationships/image" Target="../media/image1070.png"/><Relationship Id="rId5" Type="http://schemas.openxmlformats.org/officeDocument/2006/relationships/image" Target="../media/image88.png"/><Relationship Id="rId10" Type="http://schemas.openxmlformats.org/officeDocument/2006/relationships/slide" Target="slide650.xml"/><Relationship Id="rId4" Type="http://schemas.microsoft.com/office/2007/relationships/hdphoto" Target="../media/hdphoto19.wdp"/><Relationship Id="rId9" Type="http://schemas.openxmlformats.org/officeDocument/2006/relationships/image" Target="../media/image112.png"/><Relationship Id="rId14" Type="http://schemas.openxmlformats.org/officeDocument/2006/relationships/image" Target="../media/image1080.png"/></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xml"/><Relationship Id="rId5" Type="http://schemas.openxmlformats.org/officeDocument/2006/relationships/image" Target="../media/image114.png"/><Relationship Id="rId4" Type="http://schemas.microsoft.com/office/2007/relationships/hdphoto" Target="../media/hdphoto19.wdp"/></Relationships>
</file>

<file path=ppt/slides/_rels/slide6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0.xml"/><Relationship Id="rId5" Type="http://schemas.openxmlformats.org/officeDocument/2006/relationships/image" Target="../media/image121.png"/><Relationship Id="rId4" Type="http://schemas.microsoft.com/office/2007/relationships/hdphoto" Target="../media/hdphoto19.wdp"/></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xml"/><Relationship Id="rId5" Type="http://schemas.openxmlformats.org/officeDocument/2006/relationships/image" Target="../media/image115.png"/><Relationship Id="rId4" Type="http://schemas.microsoft.com/office/2007/relationships/hdphoto" Target="../media/hdphoto19.wdp"/></Relationships>
</file>

<file path=ppt/slides/_rels/slide6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0.xml"/><Relationship Id="rId5" Type="http://schemas.openxmlformats.org/officeDocument/2006/relationships/image" Target="../media/image122.png"/><Relationship Id="rId4" Type="http://schemas.microsoft.com/office/2007/relationships/hdphoto" Target="../media/hdphoto19.wdp"/></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jpeg"/><Relationship Id="rId2" Type="http://schemas.openxmlformats.org/officeDocument/2006/relationships/image" Target="../media/image21.jpe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0.png"/><Relationship Id="rId4" Type="http://schemas.microsoft.com/office/2007/relationships/hdphoto" Target="../media/hdphoto5.wdp"/></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7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0.xml"/><Relationship Id="rId5" Type="http://schemas.openxmlformats.org/officeDocument/2006/relationships/image" Target="../media/image123.png"/><Relationship Id="rId4" Type="http://schemas.microsoft.com/office/2007/relationships/hdphoto" Target="../media/hdphoto19.wdp"/></Relationships>
</file>

<file path=ppt/slides/_rels/slide71.xml.rels><?xml version="1.0" encoding="UTF-8" standalone="yes"?>
<Relationships xmlns="http://schemas.openxmlformats.org/package/2006/relationships"><Relationship Id="rId8" Type="http://schemas.openxmlformats.org/officeDocument/2006/relationships/image" Target="../media/image1120.png"/><Relationship Id="rId13" Type="http://schemas.openxmlformats.org/officeDocument/2006/relationships/slide" Target="slide700.xml"/><Relationship Id="rId3" Type="http://schemas.openxmlformats.org/officeDocument/2006/relationships/image" Target="../media/image96.png"/><Relationship Id="rId7" Type="http://schemas.openxmlformats.org/officeDocument/2006/relationships/slide" Target="slide680.xml"/><Relationship Id="rId12" Type="http://schemas.openxmlformats.org/officeDocument/2006/relationships/image" Target="../media/image120.png"/><Relationship Id="rId2" Type="http://schemas.openxmlformats.org/officeDocument/2006/relationships/image" Target="../media/image95.jpeg"/><Relationship Id="rId1" Type="http://schemas.openxmlformats.org/officeDocument/2006/relationships/slideLayout" Target="../slideLayouts/slideLayout12.xml"/><Relationship Id="rId6" Type="http://schemas.openxmlformats.org/officeDocument/2006/relationships/image" Target="../media/image118.png"/><Relationship Id="rId11" Type="http://schemas.openxmlformats.org/officeDocument/2006/relationships/image" Target="../media/image1130.png"/><Relationship Id="rId5" Type="http://schemas.openxmlformats.org/officeDocument/2006/relationships/image" Target="../media/image88.png"/><Relationship Id="rId10" Type="http://schemas.openxmlformats.org/officeDocument/2006/relationships/slide" Target="slide690.xml"/><Relationship Id="rId4" Type="http://schemas.microsoft.com/office/2007/relationships/hdphoto" Target="../media/hdphoto19.wdp"/><Relationship Id="rId9" Type="http://schemas.openxmlformats.org/officeDocument/2006/relationships/image" Target="../media/image119.png"/><Relationship Id="rId14" Type="http://schemas.openxmlformats.org/officeDocument/2006/relationships/image" Target="../media/image1140.png"/></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xml"/><Relationship Id="rId5" Type="http://schemas.openxmlformats.org/officeDocument/2006/relationships/image" Target="../media/image121.png"/><Relationship Id="rId4" Type="http://schemas.microsoft.com/office/2007/relationships/hdphoto" Target="../media/hdphoto19.wdp"/></Relationships>
</file>

<file path=ppt/slides/_rels/slide7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0.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xml"/><Relationship Id="rId5" Type="http://schemas.openxmlformats.org/officeDocument/2006/relationships/image" Target="../media/image122.png"/><Relationship Id="rId4" Type="http://schemas.microsoft.com/office/2007/relationships/hdphoto" Target="../media/hdphoto19.wdp"/></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2.xml"/><Relationship Id="rId5" Type="http://schemas.openxmlformats.org/officeDocument/2006/relationships/image" Target="../media/image123.png"/><Relationship Id="rId4" Type="http://schemas.microsoft.com/office/2007/relationships/hdphoto" Target="../media/hdphoto19.wdp"/></Relationships>
</file>

<file path=ppt/slides/_rels/slide7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0.xml"/><Relationship Id="rId5" Type="http://schemas.openxmlformats.org/officeDocument/2006/relationships/image" Target="../media/image144.png"/><Relationship Id="rId4" Type="http://schemas.microsoft.com/office/2007/relationships/hdphoto" Target="../media/hdphoto23.wdp"/></Relationships>
</file>

<file path=ppt/slides/_rels/slide75.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96.png"/><Relationship Id="rId7" Type="http://schemas.openxmlformats.org/officeDocument/2006/relationships/slide" Target="slide620.xml"/><Relationship Id="rId2" Type="http://schemas.openxmlformats.org/officeDocument/2006/relationships/image" Target="../media/image95.jpeg"/><Relationship Id="rId1" Type="http://schemas.openxmlformats.org/officeDocument/2006/relationships/slideLayout" Target="../slideLayouts/slideLayout12.xml"/><Relationship Id="rId6" Type="http://schemas.openxmlformats.org/officeDocument/2006/relationships/image" Target="../media/image124.png"/><Relationship Id="rId11" Type="http://schemas.openxmlformats.org/officeDocument/2006/relationships/image" Target="../media/image1050.png"/><Relationship Id="rId5" Type="http://schemas.openxmlformats.org/officeDocument/2006/relationships/image" Target="../media/image88.png"/><Relationship Id="rId10" Type="http://schemas.openxmlformats.org/officeDocument/2006/relationships/slide" Target="slide720.xml"/><Relationship Id="rId4" Type="http://schemas.microsoft.com/office/2007/relationships/hdphoto" Target="../media/hdphoto19.wdp"/><Relationship Id="rId9" Type="http://schemas.openxmlformats.org/officeDocument/2006/relationships/image" Target="../media/image125.png"/></Relationships>
</file>

<file path=ppt/slides/_rels/slide75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0.xml"/><Relationship Id="rId5" Type="http://schemas.openxmlformats.org/officeDocument/2006/relationships/image" Target="../media/image145.png"/><Relationship Id="rId4" Type="http://schemas.microsoft.com/office/2007/relationships/hdphoto" Target="../media/hdphoto23.wdp"/></Relationships>
</file>

<file path=ppt/slides/_rels/slide7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92.png"/><Relationship Id="rId7" Type="http://schemas.openxmlformats.org/officeDocument/2006/relationships/image" Target="../media/image126.png"/><Relationship Id="rId12" Type="http://schemas.openxmlformats.org/officeDocument/2006/relationships/image" Target="../media/image12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128.png"/><Relationship Id="rId5" Type="http://schemas.microsoft.com/office/2007/relationships/hdphoto" Target="../media/hdphoto18.wdp"/><Relationship Id="rId10" Type="http://schemas.openxmlformats.org/officeDocument/2006/relationships/image" Target="../media/image127.png"/><Relationship Id="rId4" Type="http://schemas.openxmlformats.org/officeDocument/2006/relationships/image" Target="../media/image93.png"/><Relationship Id="rId9" Type="http://schemas.openxmlformats.org/officeDocument/2006/relationships/image" Target="../media/image127.png"/></Relationships>
</file>

<file path=ppt/slides/_rels/slide7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0.xml"/><Relationship Id="rId5" Type="http://schemas.openxmlformats.org/officeDocument/2006/relationships/image" Target="../media/image146.png"/><Relationship Id="rId4" Type="http://schemas.microsoft.com/office/2007/relationships/hdphoto" Target="../media/hdphoto23.wdp"/></Relationships>
</file>

<file path=ppt/slides/_rels/slide77.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92.png"/><Relationship Id="rId7" Type="http://schemas.openxmlformats.org/officeDocument/2006/relationships/slide" Target="slide80.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29.png"/><Relationship Id="rId5" Type="http://schemas.microsoft.com/office/2007/relationships/hdphoto" Target="../media/hdphoto18.wdp"/><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0.png"/><Relationship Id="rId5" Type="http://schemas.microsoft.com/office/2007/relationships/hdphoto" Target="../media/hdphoto18.wdp"/><Relationship Id="rId4" Type="http://schemas.openxmlformats.org/officeDocument/2006/relationships/image" Target="../media/image93.png"/></Relationships>
</file>

<file path=ppt/slides/_rels/slide7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0.xml"/><Relationship Id="rId5" Type="http://schemas.openxmlformats.org/officeDocument/2006/relationships/image" Target="../media/image151.png"/><Relationship Id="rId4" Type="http://schemas.microsoft.com/office/2007/relationships/hdphoto" Target="../media/hdphoto23.wdp"/></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1.png"/><Relationship Id="rId5" Type="http://schemas.microsoft.com/office/2007/relationships/hdphoto" Target="../media/hdphoto18.wdp"/><Relationship Id="rId4" Type="http://schemas.openxmlformats.org/officeDocument/2006/relationships/image" Target="../media/image93.png"/></Relationships>
</file>

<file path=ppt/slides/_rels/slide7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0.xml"/><Relationship Id="rId5" Type="http://schemas.openxmlformats.org/officeDocument/2006/relationships/image" Target="../media/image152.png"/><Relationship Id="rId4" Type="http://schemas.microsoft.com/office/2007/relationships/hdphoto" Target="../media/hdphoto23.wdp"/></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webp"/><Relationship Id="rId2" Type="http://schemas.openxmlformats.org/officeDocument/2006/relationships/image" Target="../media/image21.jpe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9.png"/><Relationship Id="rId4" Type="http://schemas.microsoft.com/office/2007/relationships/hdphoto" Target="../media/hdphoto5.wdp"/><Relationship Id="rId9"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93.png"/><Relationship Id="rId7" Type="http://schemas.openxmlformats.org/officeDocument/2006/relationships/image" Target="../media/image132.png"/><Relationship Id="rId2"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134.png"/><Relationship Id="rId5" Type="http://schemas.openxmlformats.org/officeDocument/2006/relationships/image" Target="../media/image102.png"/><Relationship Id="rId10" Type="http://schemas.openxmlformats.org/officeDocument/2006/relationships/image" Target="../media/image134.png"/><Relationship Id="rId4" Type="http://schemas.microsoft.com/office/2007/relationships/hdphoto" Target="../media/hdphoto18.wdp"/><Relationship Id="rId9" Type="http://schemas.openxmlformats.org/officeDocument/2006/relationships/image" Target="../media/image133.png"/></Relationships>
</file>

<file path=ppt/slides/_rels/slide8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0.xml"/><Relationship Id="rId5" Type="http://schemas.openxmlformats.org/officeDocument/2006/relationships/image" Target="../media/image153.png"/><Relationship Id="rId4" Type="http://schemas.microsoft.com/office/2007/relationships/hdphoto" Target="../media/hdphoto23.wdp"/></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slide" Target="slide76.xml"/><Relationship Id="rId2"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slide" Target="slide80.xml"/><Relationship Id="rId5" Type="http://schemas.openxmlformats.org/officeDocument/2006/relationships/image" Target="../media/image135.png"/><Relationship Id="rId4" Type="http://schemas.microsoft.com/office/2007/relationships/hdphoto" Target="../media/hdphoto18.wdp"/></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6.png"/><Relationship Id="rId5" Type="http://schemas.microsoft.com/office/2007/relationships/hdphoto" Target="../media/hdphoto18.wdp"/><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7.png"/><Relationship Id="rId5" Type="http://schemas.microsoft.com/office/2007/relationships/hdphoto" Target="../media/hdphoto18.wdp"/><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slide" Target="slide760.xml"/><Relationship Id="rId3" Type="http://schemas.openxmlformats.org/officeDocument/2006/relationships/image" Target="../media/image139.png"/><Relationship Id="rId7" Type="http://schemas.openxmlformats.org/officeDocument/2006/relationships/slide" Target="slide740.xml"/><Relationship Id="rId12" Type="http://schemas.openxmlformats.org/officeDocument/2006/relationships/image" Target="../media/image142.png"/><Relationship Id="rId2" Type="http://schemas.openxmlformats.org/officeDocument/2006/relationships/image" Target="../media/image138.jpeg"/><Relationship Id="rId1" Type="http://schemas.openxmlformats.org/officeDocument/2006/relationships/slideLayout" Target="../slideLayouts/slideLayout12.xml"/><Relationship Id="rId6" Type="http://schemas.openxmlformats.org/officeDocument/2006/relationships/image" Target="../media/image140.png"/><Relationship Id="rId11" Type="http://schemas.openxmlformats.org/officeDocument/2006/relationships/image" Target="../media/image1220.png"/><Relationship Id="rId5" Type="http://schemas.openxmlformats.org/officeDocument/2006/relationships/image" Target="../media/image88.png"/><Relationship Id="rId10" Type="http://schemas.openxmlformats.org/officeDocument/2006/relationships/slide" Target="slide750.xml"/><Relationship Id="rId4" Type="http://schemas.microsoft.com/office/2007/relationships/hdphoto" Target="../media/hdphoto23.wdp"/><Relationship Id="rId9" Type="http://schemas.openxmlformats.org/officeDocument/2006/relationships/image" Target="../media/image141.png"/><Relationship Id="rId14" Type="http://schemas.openxmlformats.org/officeDocument/2006/relationships/image" Target="../media/image1230.png"/></Relationships>
</file>

<file path=ppt/slides/_rels/slide86.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43.png"/><Relationship Id="rId1" Type="http://schemas.openxmlformats.org/officeDocument/2006/relationships/slideLayout" Target="../slideLayouts/slideLayout12.xml"/><Relationship Id="rId4" Type="http://schemas.openxmlformats.org/officeDocument/2006/relationships/image" Target="../media/image144.png"/></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xml"/><Relationship Id="rId5" Type="http://schemas.openxmlformats.org/officeDocument/2006/relationships/image" Target="../media/image145.png"/><Relationship Id="rId4" Type="http://schemas.microsoft.com/office/2007/relationships/hdphoto" Target="../media/hdphoto23.wdp"/></Relationships>
</file>

<file path=ppt/slides/_rels/slide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xml"/><Relationship Id="rId5" Type="http://schemas.openxmlformats.org/officeDocument/2006/relationships/image" Target="../media/image146.png"/><Relationship Id="rId4" Type="http://schemas.microsoft.com/office/2007/relationships/hdphoto" Target="../media/hdphoto23.wdp"/></Relationships>
</file>

<file path=ppt/slides/_rels/slide8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290.png"/><Relationship Id="rId3" Type="http://schemas.microsoft.com/office/2007/relationships/hdphoto" Target="../media/hdphoto23.wdp"/><Relationship Id="rId7" Type="http://schemas.openxmlformats.org/officeDocument/2006/relationships/image" Target="../media/image1270.png"/><Relationship Id="rId12" Type="http://schemas.openxmlformats.org/officeDocument/2006/relationships/slide" Target="slide800.xml"/><Relationship Id="rId2" Type="http://schemas.openxmlformats.org/officeDocument/2006/relationships/image" Target="../media/image139.png"/><Relationship Id="rId1" Type="http://schemas.openxmlformats.org/officeDocument/2006/relationships/slideLayout" Target="../slideLayouts/slideLayout12.xml"/><Relationship Id="rId6" Type="http://schemas.openxmlformats.org/officeDocument/2006/relationships/slide" Target="slide780.xml"/><Relationship Id="rId11" Type="http://schemas.openxmlformats.org/officeDocument/2006/relationships/image" Target="../media/image149.png"/><Relationship Id="rId5" Type="http://schemas.openxmlformats.org/officeDocument/2006/relationships/image" Target="../media/image147.png"/><Relationship Id="rId10" Type="http://schemas.openxmlformats.org/officeDocument/2006/relationships/image" Target="../media/image1280.png"/><Relationship Id="rId4" Type="http://schemas.openxmlformats.org/officeDocument/2006/relationships/image" Target="../media/image88.png"/><Relationship Id="rId9" Type="http://schemas.openxmlformats.org/officeDocument/2006/relationships/slide" Target="slide790.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150.png"/><Relationship Id="rId1" Type="http://schemas.openxmlformats.org/officeDocument/2006/relationships/slideLayout" Target="../slideLayouts/slideLayout12.xml"/><Relationship Id="rId6" Type="http://schemas.openxmlformats.org/officeDocument/2006/relationships/image" Target="../media/image151.png"/><Relationship Id="rId5" Type="http://schemas.microsoft.com/office/2007/relationships/hdphoto" Target="../media/hdphoto23.wdp"/><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xml"/><Relationship Id="rId5" Type="http://schemas.openxmlformats.org/officeDocument/2006/relationships/image" Target="../media/image152.png"/><Relationship Id="rId4" Type="http://schemas.microsoft.com/office/2007/relationships/hdphoto" Target="../media/hdphoto23.wdp"/></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12.xml"/><Relationship Id="rId5" Type="http://schemas.openxmlformats.org/officeDocument/2006/relationships/image" Target="../media/image153.png"/><Relationship Id="rId4" Type="http://schemas.microsoft.com/office/2007/relationships/hdphoto" Target="../media/hdphoto2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061BA2E-A388-41C5-B73A-B0FEB6B1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upermarket, store, hypermarket building with shopping people and sell ...">
            <a:extLst>
              <a:ext uri="{FF2B5EF4-FFF2-40B4-BE49-F238E27FC236}">
                <a16:creationId xmlns:a16="http://schemas.microsoft.com/office/drawing/2014/main" id="{3EC6201A-8CE7-E134-42B1-A52BC5612D22}"/>
              </a:ext>
            </a:extLst>
          </p:cNvPr>
          <p:cNvPicPr>
            <a:picLocks noChangeAspect="1"/>
          </p:cNvPicPr>
          <p:nvPr/>
        </p:nvPicPr>
        <p:blipFill rotWithShape="1">
          <a:blip r:embed="rId2"/>
          <a:srcRect l="2733" t="23391" r="6358"/>
          <a:stretch/>
        </p:blipFill>
        <p:spPr>
          <a:xfrm>
            <a:off x="19" y="0"/>
            <a:ext cx="12191999" cy="6858000"/>
          </a:xfrm>
          <a:prstGeom prst="rect">
            <a:avLst/>
          </a:prstGeom>
        </p:spPr>
      </p:pic>
      <p:sp>
        <p:nvSpPr>
          <p:cNvPr id="16" name="Rectangle 15">
            <a:extLst>
              <a:ext uri="{FF2B5EF4-FFF2-40B4-BE49-F238E27FC236}">
                <a16:creationId xmlns:a16="http://schemas.microsoft.com/office/drawing/2014/main" id="{76E192A2-3ED3-4081-8A86-A22B51141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52902" y="-1181101"/>
            <a:ext cx="3886200" cy="12192001"/>
          </a:xfrm>
          <a:prstGeom prst="rect">
            <a:avLst/>
          </a:prstGeom>
          <a:gradFill>
            <a:gsLst>
              <a:gs pos="41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07B14-FDCA-8849-1448-CCE5822205C4}"/>
              </a:ext>
            </a:extLst>
          </p:cNvPr>
          <p:cNvSpPr>
            <a:spLocks noGrp="1"/>
          </p:cNvSpPr>
          <p:nvPr>
            <p:ph type="ctrTitle"/>
          </p:nvPr>
        </p:nvSpPr>
        <p:spPr>
          <a:xfrm>
            <a:off x="404553" y="3091928"/>
            <a:ext cx="9079991" cy="2387600"/>
          </a:xfrm>
        </p:spPr>
        <p:txBody>
          <a:bodyPr>
            <a:normAutofit/>
          </a:bodyPr>
          <a:lstStyle/>
          <a:p>
            <a:pPr algn="l"/>
            <a:r>
              <a:rPr lang="en-US" sz="6100" b="1" dirty="0">
                <a:solidFill>
                  <a:schemeClr val="bg1"/>
                </a:solidFill>
                <a:latin typeface="+mn-lt"/>
              </a:rPr>
              <a:t>Analyzing Promotion Effectiveness at </a:t>
            </a:r>
            <a:r>
              <a:rPr lang="en-US" sz="6100" b="1" dirty="0" err="1">
                <a:solidFill>
                  <a:schemeClr val="bg1"/>
                </a:solidFill>
                <a:latin typeface="+mn-lt"/>
              </a:rPr>
              <a:t>AtliQ</a:t>
            </a:r>
            <a:r>
              <a:rPr lang="en-US" sz="6100" b="1" dirty="0">
                <a:solidFill>
                  <a:schemeClr val="bg1"/>
                </a:solidFill>
                <a:latin typeface="+mn-lt"/>
              </a:rPr>
              <a:t> Mart</a:t>
            </a:r>
            <a:endParaRPr lang="en-IN" sz="6100" b="1" dirty="0">
              <a:solidFill>
                <a:schemeClr val="bg1"/>
              </a:solidFill>
              <a:latin typeface="+mn-lt"/>
              <a:cs typeface="Calibri Light"/>
            </a:endParaRP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75039"/>
            <a:ext cx="97840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 name="Subtitle 2">
            <a:extLst>
              <a:ext uri="{FF2B5EF4-FFF2-40B4-BE49-F238E27FC236}">
                <a16:creationId xmlns:a16="http://schemas.microsoft.com/office/drawing/2014/main" id="{7F3203F6-90A7-2CDC-EE68-B37F05488F3B}"/>
              </a:ext>
            </a:extLst>
          </p:cNvPr>
          <p:cNvSpPr>
            <a:spLocks noGrp="1"/>
          </p:cNvSpPr>
          <p:nvPr>
            <p:ph type="subTitle" idx="1"/>
          </p:nvPr>
        </p:nvSpPr>
        <p:spPr>
          <a:xfrm>
            <a:off x="404552" y="5624945"/>
            <a:ext cx="9079992" cy="592975"/>
          </a:xfrm>
        </p:spPr>
        <p:txBody>
          <a:bodyPr anchor="ctr">
            <a:normAutofit/>
          </a:bodyPr>
          <a:lstStyle/>
          <a:p>
            <a:pPr algn="l"/>
            <a:r>
              <a:rPr lang="en-US" sz="2800" dirty="0">
                <a:solidFill>
                  <a:schemeClr val="bg1"/>
                </a:solidFill>
              </a:rPr>
              <a:t>Insights from Diwali 2023 and Sankranti 2024 Promotions</a:t>
            </a:r>
            <a:endParaRPr lang="en-IN" sz="2800" dirty="0">
              <a:solidFill>
                <a:schemeClr val="bg1"/>
              </a:solidFill>
            </a:endParaRPr>
          </a:p>
        </p:txBody>
      </p:sp>
      <p:grpSp>
        <p:nvGrpSpPr>
          <p:cNvPr id="19" name="Group 18">
            <a:extLst>
              <a:ext uri="{FF2B5EF4-FFF2-40B4-BE49-F238E27FC236}">
                <a16:creationId xmlns:a16="http://schemas.microsoft.com/office/drawing/2014/main" id="{D874455E-9434-0EDD-84DE-16DFF2932345}"/>
              </a:ext>
            </a:extLst>
          </p:cNvPr>
          <p:cNvGrpSpPr/>
          <p:nvPr/>
        </p:nvGrpSpPr>
        <p:grpSpPr>
          <a:xfrm>
            <a:off x="4157865" y="257315"/>
            <a:ext cx="4457700" cy="779448"/>
            <a:chOff x="4094365" y="270015"/>
            <a:chExt cx="4457700" cy="779448"/>
          </a:xfrm>
        </p:grpSpPr>
        <p:sp>
          <p:nvSpPr>
            <p:cNvPr id="13" name="Rectangle: Rounded Corners 12">
              <a:extLst>
                <a:ext uri="{FF2B5EF4-FFF2-40B4-BE49-F238E27FC236}">
                  <a16:creationId xmlns:a16="http://schemas.microsoft.com/office/drawing/2014/main" id="{703140DB-7C43-A269-9F40-31CB068C7D24}"/>
                </a:ext>
              </a:extLst>
            </p:cNvPr>
            <p:cNvSpPr/>
            <p:nvPr/>
          </p:nvSpPr>
          <p:spPr>
            <a:xfrm>
              <a:off x="4094365" y="270015"/>
              <a:ext cx="4457700" cy="736600"/>
            </a:xfrm>
            <a:prstGeom prst="roundRect">
              <a:avLst/>
            </a:prstGeom>
            <a:solidFill>
              <a:srgbClr val="2E26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B4ED812B-8874-4640-98C3-CADCBF35F8B5}"/>
                </a:ext>
              </a:extLst>
            </p:cNvPr>
            <p:cNvSpPr/>
            <p:nvPr/>
          </p:nvSpPr>
          <p:spPr>
            <a:xfrm>
              <a:off x="4237611" y="346281"/>
              <a:ext cx="4178300" cy="609600"/>
            </a:xfrm>
            <a:prstGeom prst="rect">
              <a:avLst/>
            </a:prstGeom>
            <a:noFill/>
            <a:ln w="57150">
              <a:solidFill>
                <a:srgbClr val="8883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extBox 16">
              <a:extLst>
                <a:ext uri="{FF2B5EF4-FFF2-40B4-BE49-F238E27FC236}">
                  <a16:creationId xmlns:a16="http://schemas.microsoft.com/office/drawing/2014/main" id="{93F9B711-4A3D-A84B-1063-D65C311DF558}"/>
                </a:ext>
              </a:extLst>
            </p:cNvPr>
            <p:cNvSpPr txBox="1"/>
            <p:nvPr/>
          </p:nvSpPr>
          <p:spPr>
            <a:xfrm>
              <a:off x="4429933" y="341577"/>
              <a:ext cx="3803349"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a:solidFill>
                    <a:srgbClr val="F5D233"/>
                  </a:solidFill>
                  <a:latin typeface="Lucida Sans"/>
                  <a:ea typeface="+mn-lt"/>
                  <a:cs typeface="Calibri"/>
                </a:rPr>
                <a:t>ATLIQ</a:t>
              </a:r>
            </a:p>
          </p:txBody>
        </p:sp>
      </p:grpSp>
      <p:pic>
        <p:nvPicPr>
          <p:cNvPr id="21" name="Picture 20" descr="A logo with orange letters&#10;&#10;Description automatically generated">
            <a:extLst>
              <a:ext uri="{FF2B5EF4-FFF2-40B4-BE49-F238E27FC236}">
                <a16:creationId xmlns:a16="http://schemas.microsoft.com/office/drawing/2014/main" id="{FDEF84AF-7873-C6B7-306A-19AB9DBA5C00}"/>
              </a:ext>
            </a:extLst>
          </p:cNvPr>
          <p:cNvPicPr>
            <a:picLocks noChangeAspect="1"/>
          </p:cNvPicPr>
          <p:nvPr/>
        </p:nvPicPr>
        <p:blipFill>
          <a:blip r:embed="rId3"/>
          <a:stretch>
            <a:fillRect/>
          </a:stretch>
        </p:blipFill>
        <p:spPr>
          <a:xfrm>
            <a:off x="494126" y="-188718"/>
            <a:ext cx="1752600" cy="1743075"/>
          </a:xfrm>
          <a:prstGeom prst="rect">
            <a:avLst/>
          </a:prstGeom>
        </p:spPr>
      </p:pic>
      <p:pic>
        <p:nvPicPr>
          <p:cNvPr id="23" name="Picture 22" descr="A black and yellow logo&#10;&#10;Description automatically generated">
            <a:extLst>
              <a:ext uri="{FF2B5EF4-FFF2-40B4-BE49-F238E27FC236}">
                <a16:creationId xmlns:a16="http://schemas.microsoft.com/office/drawing/2014/main" id="{9C88C129-9B77-DB51-DF67-9F523B829283}"/>
              </a:ext>
            </a:extLst>
          </p:cNvPr>
          <p:cNvPicPr>
            <a:picLocks noChangeAspect="1"/>
          </p:cNvPicPr>
          <p:nvPr/>
        </p:nvPicPr>
        <p:blipFill>
          <a:blip r:embed="rId4"/>
          <a:stretch>
            <a:fillRect/>
          </a:stretch>
        </p:blipFill>
        <p:spPr>
          <a:xfrm>
            <a:off x="9912350" y="412750"/>
            <a:ext cx="1666875" cy="838200"/>
          </a:xfrm>
          <a:prstGeom prst="rect">
            <a:avLst/>
          </a:prstGeom>
        </p:spPr>
      </p:pic>
    </p:spTree>
    <p:extLst>
      <p:ext uri="{BB962C8B-B14F-4D97-AF65-F5344CB8AC3E}">
        <p14:creationId xmlns:p14="http://schemas.microsoft.com/office/powerpoint/2010/main" val="3735679177"/>
      </p:ext>
    </p:extLst>
  </p:cSld>
  <p:clrMapOvr>
    <a:masterClrMapping/>
  </p:clrMapOvr>
  <mc:AlternateContent xmlns:mc="http://schemas.openxmlformats.org/markup-compatibility/2006" xmlns:p14="http://schemas.microsoft.com/office/powerpoint/2010/main">
    <mc:Choice Requires="p14">
      <p:transition spd="med" p14:dur="700">
        <p:split orient="vert"/>
      </p:transition>
    </mc:Choice>
    <mc:Fallback xmlns="">
      <p:transition spd="med">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 calcmode="lin" valueType="num">
                                      <p:cBhvr>
                                        <p:cTn id="9" dur="500" fill="hold"/>
                                        <p:tgtEl>
                                          <p:spTgt spid="21"/>
                                        </p:tgtEl>
                                        <p:attrNameLst>
                                          <p:attrName>style.rotation</p:attrName>
                                        </p:attrNameLst>
                                      </p:cBhvr>
                                      <p:tavLst>
                                        <p:tav tm="0">
                                          <p:val>
                                            <p:fltVal val="360"/>
                                          </p:val>
                                        </p:tav>
                                        <p:tav tm="100000">
                                          <p:val>
                                            <p:fltVal val="0"/>
                                          </p:val>
                                        </p:tav>
                                      </p:tavLst>
                                    </p:anim>
                                    <p:animEffect transition="in" filter="fade">
                                      <p:cBhvr>
                                        <p:cTn id="10" dur="500"/>
                                        <p:tgtEl>
                                          <p:spTgt spid="21"/>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 calcmode="lin" valueType="num">
                                      <p:cBhvr>
                                        <p:cTn id="15" dur="500" fill="hold"/>
                                        <p:tgtEl>
                                          <p:spTgt spid="23"/>
                                        </p:tgtEl>
                                        <p:attrNameLst>
                                          <p:attrName>style.rotation</p:attrName>
                                        </p:attrNameLst>
                                      </p:cBhvr>
                                      <p:tavLst>
                                        <p:tav tm="0">
                                          <p:val>
                                            <p:fltVal val="360"/>
                                          </p:val>
                                        </p:tav>
                                        <p:tav tm="100000">
                                          <p:val>
                                            <p:fltVal val="0"/>
                                          </p:val>
                                        </p:tav>
                                      </p:tavLst>
                                    </p:anim>
                                    <p:animEffect transition="in" filter="fade">
                                      <p:cBhvr>
                                        <p:cTn id="16" dur="500"/>
                                        <p:tgtEl>
                                          <p:spTgt spid="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3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B9C3D024-153A-CD78-FCC0-8A445B62056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5962DF2-F2F1-B571-81C8-EE186DF69030}"/>
              </a:ext>
            </a:extLst>
          </p:cNvPr>
          <p:cNvPicPr>
            <a:picLocks noChangeAspect="1"/>
          </p:cNvPicPr>
          <p:nvPr/>
        </p:nvPicPr>
        <p:blipFill rotWithShape="1">
          <a:blip r:embed="rId2">
            <a:extLst>
              <a:ext uri="{28A0092B-C50C-407E-A947-70E740481C1C}">
                <a14:useLocalDpi xmlns:a14="http://schemas.microsoft.com/office/drawing/2010/main" val="0"/>
              </a:ext>
            </a:extLst>
          </a:blip>
          <a:srcRect t="7865" b="7865"/>
          <a:stretch/>
        </p:blipFill>
        <p:spPr>
          <a:xfrm>
            <a:off x="0" y="0"/>
            <a:ext cx="12192000" cy="6858000"/>
          </a:xfrm>
          <a:prstGeom prst="rect">
            <a:avLst/>
          </a:prstGeom>
        </p:spPr>
      </p:pic>
      <p:sp>
        <p:nvSpPr>
          <p:cNvPr id="2" name="Title 1">
            <a:extLst>
              <a:ext uri="{FF2B5EF4-FFF2-40B4-BE49-F238E27FC236}">
                <a16:creationId xmlns:a16="http://schemas.microsoft.com/office/drawing/2014/main" id="{8A0C8F5C-FA39-4F03-5359-715D8E7F360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6399C6E-111A-2D17-FC3E-F3945B95D0E3}"/>
              </a:ext>
            </a:extLst>
          </p:cNvPr>
          <p:cNvSpPr>
            <a:spLocks noGrp="1"/>
          </p:cNvSpPr>
          <p:nvPr>
            <p:ph type="body" idx="1"/>
          </p:nvPr>
        </p:nvSpPr>
        <p:spPr/>
        <p:txBody>
          <a:bodyPr/>
          <a:lstStyle/>
          <a:p>
            <a:endParaRPr lang="en-IN"/>
          </a:p>
        </p:txBody>
      </p:sp>
      <p:sp>
        <p:nvSpPr>
          <p:cNvPr id="6" name="Oval 5">
            <a:extLst>
              <a:ext uri="{FF2B5EF4-FFF2-40B4-BE49-F238E27FC236}">
                <a16:creationId xmlns:a16="http://schemas.microsoft.com/office/drawing/2014/main" id="{C5E7FDE3-4B53-51BA-EA37-8BF70196D5BC}"/>
              </a:ext>
            </a:extLst>
          </p:cNvPr>
          <p:cNvSpPr>
            <a:spLocks noChangeAspect="1"/>
          </p:cNvSpPr>
          <p:nvPr/>
        </p:nvSpPr>
        <p:spPr>
          <a:xfrm>
            <a:off x="-1465713" y="-4248765"/>
            <a:ext cx="15123426" cy="1585903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44CDFF-8088-AA71-9423-1BFB3C6243F4}"/>
              </a:ext>
            </a:extLst>
          </p:cNvPr>
          <p:cNvSpPr txBox="1"/>
          <p:nvPr/>
        </p:nvSpPr>
        <p:spPr>
          <a:xfrm>
            <a:off x="1589118" y="3782274"/>
            <a:ext cx="976468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PROBLEM AND OBJECTIVES</a:t>
            </a:r>
            <a:endParaRPr lang="en-IN" sz="4800">
              <a:solidFill>
                <a:schemeClr val="bg1">
                  <a:lumMod val="95000"/>
                </a:schemeClr>
              </a:solidFill>
              <a:latin typeface="Arial Black" panose="020B0A04020102020204" pitchFamily="34" charset="0"/>
            </a:endParaRPr>
          </a:p>
        </p:txBody>
      </p:sp>
      <p:pic>
        <p:nvPicPr>
          <p:cNvPr id="8" name="Picture 7">
            <a:extLst>
              <a:ext uri="{FF2B5EF4-FFF2-40B4-BE49-F238E27FC236}">
                <a16:creationId xmlns:a16="http://schemas.microsoft.com/office/drawing/2014/main" id="{C56BDDBD-2BED-D411-D1D2-38B3328DD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755" y="1690648"/>
            <a:ext cx="1622712" cy="1525034"/>
          </a:xfrm>
          <a:prstGeom prst="rect">
            <a:avLst/>
          </a:prstGeom>
        </p:spPr>
      </p:pic>
    </p:spTree>
    <p:extLst>
      <p:ext uri="{BB962C8B-B14F-4D97-AF65-F5344CB8AC3E}">
        <p14:creationId xmlns:p14="http://schemas.microsoft.com/office/powerpoint/2010/main" val="735876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Click="0" advTm="0">
        <p159:morph option="byObject"/>
      </p:transition>
    </mc:Choice>
    <mc:Fallback xmlns="">
      <p:transition spd="med"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DF7B95-EF5D-CA67-BD9B-CAA048C4F04F}"/>
              </a:ext>
            </a:extLst>
          </p:cNvPr>
          <p:cNvPicPr>
            <a:picLocks noChangeAspect="1"/>
          </p:cNvPicPr>
          <p:nvPr/>
        </p:nvPicPr>
        <p:blipFill rotWithShape="1">
          <a:blip r:embed="rId2">
            <a:extLst>
              <a:ext uri="{28A0092B-C50C-407E-A947-70E740481C1C}">
                <a14:useLocalDpi xmlns:a14="http://schemas.microsoft.com/office/drawing/2010/main" val="0"/>
              </a:ext>
            </a:extLst>
          </a:blip>
          <a:srcRect t="7865" b="7865"/>
          <a:stretch/>
        </p:blipFill>
        <p:spPr>
          <a:xfrm>
            <a:off x="0" y="0"/>
            <a:ext cx="12192000" cy="6858000"/>
          </a:xfrm>
          <a:prstGeom prst="rect">
            <a:avLst/>
          </a:prstGeom>
        </p:spPr>
      </p:pic>
      <p:sp>
        <p:nvSpPr>
          <p:cNvPr id="2" name="Title 1">
            <a:extLst>
              <a:ext uri="{FF2B5EF4-FFF2-40B4-BE49-F238E27FC236}">
                <a16:creationId xmlns:a16="http://schemas.microsoft.com/office/drawing/2014/main" id="{CDC2EE50-48D7-DE8F-330A-9A62D83F97EF}"/>
              </a:ext>
            </a:extLst>
          </p:cNvPr>
          <p:cNvSpPr>
            <a:spLocks noGrp="1"/>
          </p:cNvSpPr>
          <p:nvPr>
            <p:ph type="title"/>
          </p:nvPr>
        </p:nvSpPr>
        <p:spPr>
          <a:xfrm>
            <a:off x="916097" y="318535"/>
            <a:ext cx="10515600" cy="1325563"/>
          </a:xfrm>
        </p:spPr>
        <p:txBody>
          <a:bodyPr/>
          <a:lstStyle/>
          <a:p>
            <a:endParaRPr lang="en-IN" dirty="0"/>
          </a:p>
        </p:txBody>
      </p:sp>
      <p:sp>
        <p:nvSpPr>
          <p:cNvPr id="6" name="Oval 5">
            <a:extLst>
              <a:ext uri="{FF2B5EF4-FFF2-40B4-BE49-F238E27FC236}">
                <a16:creationId xmlns:a16="http://schemas.microsoft.com/office/drawing/2014/main" id="{0EDF8BF2-7D72-7412-B12F-3B1D00AD02EB}"/>
              </a:ext>
            </a:extLst>
          </p:cNvPr>
          <p:cNvSpPr>
            <a:spLocks noChangeAspect="1"/>
          </p:cNvSpPr>
          <p:nvPr/>
        </p:nvSpPr>
        <p:spPr>
          <a:xfrm>
            <a:off x="6015471" y="2874963"/>
            <a:ext cx="316851" cy="332263"/>
          </a:xfrm>
          <a:prstGeom prst="ellipse">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69373B7-EB7F-276E-B4E8-902509400E6D}"/>
              </a:ext>
            </a:extLst>
          </p:cNvPr>
          <p:cNvSpPr>
            <a:spLocks noGrp="1"/>
          </p:cNvSpPr>
          <p:nvPr>
            <p:ph type="body" idx="1"/>
          </p:nvPr>
        </p:nvSpPr>
        <p:spPr/>
        <p:txBody>
          <a:bodyPr/>
          <a:lstStyle/>
          <a:p>
            <a:endParaRPr lang="en-IN" dirty="0"/>
          </a:p>
        </p:txBody>
      </p:sp>
      <p:pic>
        <p:nvPicPr>
          <p:cNvPr id="8" name="Picture 7">
            <a:extLst>
              <a:ext uri="{FF2B5EF4-FFF2-40B4-BE49-F238E27FC236}">
                <a16:creationId xmlns:a16="http://schemas.microsoft.com/office/drawing/2014/main" id="{4FC9BEA7-A83A-6060-6247-D46BD5D86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9235" y="22284"/>
            <a:ext cx="1622712" cy="1525034"/>
          </a:xfrm>
          <a:prstGeom prst="rect">
            <a:avLst/>
          </a:prstGeom>
        </p:spPr>
      </p:pic>
      <p:sp>
        <p:nvSpPr>
          <p:cNvPr id="9" name="Rectangle: Rounded Corners 8">
            <a:extLst>
              <a:ext uri="{FF2B5EF4-FFF2-40B4-BE49-F238E27FC236}">
                <a16:creationId xmlns:a16="http://schemas.microsoft.com/office/drawing/2014/main" id="{6DA6639B-2ACE-753B-6BDD-F29E07530B48}"/>
              </a:ext>
            </a:extLst>
          </p:cNvPr>
          <p:cNvSpPr/>
          <p:nvPr/>
        </p:nvSpPr>
        <p:spPr>
          <a:xfrm>
            <a:off x="790889" y="2485785"/>
            <a:ext cx="7144730" cy="2578298"/>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t>Problem Statement:</a:t>
            </a:r>
          </a:p>
          <a:p>
            <a:r>
              <a:rPr lang="en-US" sz="2000" dirty="0">
                <a:latin typeface="Sohne"/>
              </a:rPr>
              <a:t>T</a:t>
            </a:r>
            <a:r>
              <a:rPr lang="en-US" sz="2000" b="0" i="0" dirty="0">
                <a:effectLst/>
                <a:latin typeface="Sohne"/>
              </a:rPr>
              <a:t>he sales director </a:t>
            </a:r>
            <a:r>
              <a:rPr lang="en-US" sz="2000" b="1" dirty="0"/>
              <a:t>Bruce </a:t>
            </a:r>
            <a:r>
              <a:rPr lang="en-US" sz="2000" b="1" dirty="0" err="1"/>
              <a:t>Haryali</a:t>
            </a:r>
            <a:r>
              <a:rPr lang="en-US" sz="2000" b="1" dirty="0"/>
              <a:t>  </a:t>
            </a:r>
            <a:r>
              <a:rPr lang="en-US" sz="2000" b="0" i="0" dirty="0">
                <a:effectLst/>
                <a:latin typeface="Sohne"/>
              </a:rPr>
              <a:t>wants to understand which promotions did well and which did not </a:t>
            </a:r>
            <a:r>
              <a:rPr lang="en-US" sz="2000" dirty="0"/>
              <a:t>during Diwali 2023 and Sankranti 2024. </a:t>
            </a:r>
            <a:r>
              <a:rPr lang="en-US" sz="2000" dirty="0">
                <a:latin typeface="Sohne"/>
              </a:rPr>
              <a:t>S</a:t>
            </a:r>
            <a:r>
              <a:rPr lang="en-US" sz="2000" b="0" i="0" dirty="0">
                <a:effectLst/>
                <a:latin typeface="Sohne"/>
              </a:rPr>
              <a:t>o that they can make informed decisions for their next promotional period. </a:t>
            </a:r>
            <a:r>
              <a:rPr lang="en-US" sz="2000" dirty="0"/>
              <a:t>during Diwali 2023 and Sankranti 2024.</a:t>
            </a:r>
          </a:p>
          <a:p>
            <a:endParaRPr lang="en-US" sz="2000" dirty="0"/>
          </a:p>
        </p:txBody>
      </p:sp>
      <p:pic>
        <p:nvPicPr>
          <p:cNvPr id="1026" name="Picture 2" descr="No alt text provided for this image">
            <a:extLst>
              <a:ext uri="{FF2B5EF4-FFF2-40B4-BE49-F238E27FC236}">
                <a16:creationId xmlns:a16="http://schemas.microsoft.com/office/drawing/2014/main" id="{18CE50C4-2D75-B186-9637-207E936AE8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112" t="1481" r="7653" b="55703"/>
          <a:stretch/>
        </p:blipFill>
        <p:spPr bwMode="auto">
          <a:xfrm>
            <a:off x="8445377" y="2055813"/>
            <a:ext cx="2398665" cy="2302827"/>
          </a:xfrm>
          <a:prstGeom prst="flowChartConnector">
            <a:avLst/>
          </a:prstGeom>
          <a:noFill/>
          <a:ln w="34925">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A47574-2630-FAAD-0881-810CF01CFE4D}"/>
              </a:ext>
            </a:extLst>
          </p:cNvPr>
          <p:cNvSpPr txBox="1"/>
          <p:nvPr/>
        </p:nvSpPr>
        <p:spPr>
          <a:xfrm>
            <a:off x="831073" y="540278"/>
            <a:ext cx="3531522"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PROBLEM</a:t>
            </a:r>
            <a:endParaRPr lang="en-IN" sz="4800">
              <a:solidFill>
                <a:schemeClr val="bg1">
                  <a:lumMod val="95000"/>
                </a:schemeClr>
              </a:solidFill>
              <a:latin typeface="Arial Black" panose="020B0A04020102020204" pitchFamily="34" charset="0"/>
            </a:endParaRPr>
          </a:p>
        </p:txBody>
      </p:sp>
      <p:sp>
        <p:nvSpPr>
          <p:cNvPr id="13" name="Rectangle: Rounded Corners 12">
            <a:extLst>
              <a:ext uri="{FF2B5EF4-FFF2-40B4-BE49-F238E27FC236}">
                <a16:creationId xmlns:a16="http://schemas.microsoft.com/office/drawing/2014/main" id="{85166F8C-2DCA-0375-EB4A-A1743647BCDC}"/>
              </a:ext>
            </a:extLst>
          </p:cNvPr>
          <p:cNvSpPr/>
          <p:nvPr/>
        </p:nvSpPr>
        <p:spPr>
          <a:xfrm>
            <a:off x="8445377" y="4540167"/>
            <a:ext cx="2398665" cy="10478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Bruce </a:t>
            </a:r>
            <a:r>
              <a:rPr lang="en-US" sz="2000" b="1" err="1"/>
              <a:t>Haryali</a:t>
            </a:r>
            <a:endParaRPr lang="en-US" b="1"/>
          </a:p>
          <a:p>
            <a:pPr algn="ctr"/>
            <a:r>
              <a:rPr lang="en-US"/>
              <a:t>Sales Director</a:t>
            </a:r>
          </a:p>
          <a:p>
            <a:pPr algn="ctr"/>
            <a:r>
              <a:rPr lang="en-US" err="1"/>
              <a:t>AtliQ</a:t>
            </a:r>
            <a:r>
              <a:rPr lang="en-US"/>
              <a:t> Mart</a:t>
            </a:r>
          </a:p>
        </p:txBody>
      </p:sp>
    </p:spTree>
    <p:extLst>
      <p:ext uri="{BB962C8B-B14F-4D97-AF65-F5344CB8AC3E}">
        <p14:creationId xmlns:p14="http://schemas.microsoft.com/office/powerpoint/2010/main" val="322609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300"/>
                                        <p:tgtEl>
                                          <p:spTgt spid="9"/>
                                        </p:tgtEl>
                                      </p:cBhvr>
                                    </p:animEffect>
                                    <p:anim calcmode="lin" valueType="num">
                                      <p:cBhvr>
                                        <p:cTn id="12" dur="300" fill="hold"/>
                                        <p:tgtEl>
                                          <p:spTgt spid="9"/>
                                        </p:tgtEl>
                                        <p:attrNameLst>
                                          <p:attrName>ppt_x</p:attrName>
                                        </p:attrNameLst>
                                      </p:cBhvr>
                                      <p:tavLst>
                                        <p:tav tm="0">
                                          <p:val>
                                            <p:strVal val="#ppt_x"/>
                                          </p:val>
                                        </p:tav>
                                        <p:tav tm="100000">
                                          <p:val>
                                            <p:strVal val="#ppt_x"/>
                                          </p:val>
                                        </p:tav>
                                      </p:tavLst>
                                    </p:anim>
                                    <p:anim calcmode="lin" valueType="num">
                                      <p:cBhvr>
                                        <p:cTn id="13" dur="3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300"/>
                                        <p:tgtEl>
                                          <p:spTgt spid="1026"/>
                                        </p:tgtEl>
                                      </p:cBhvr>
                                    </p:animEffect>
                                    <p:anim calcmode="lin" valueType="num">
                                      <p:cBhvr>
                                        <p:cTn id="17" dur="300" fill="hold"/>
                                        <p:tgtEl>
                                          <p:spTgt spid="1026"/>
                                        </p:tgtEl>
                                        <p:attrNameLst>
                                          <p:attrName>ppt_x</p:attrName>
                                        </p:attrNameLst>
                                      </p:cBhvr>
                                      <p:tavLst>
                                        <p:tav tm="0">
                                          <p:val>
                                            <p:strVal val="#ppt_x"/>
                                          </p:val>
                                        </p:tav>
                                        <p:tav tm="100000">
                                          <p:val>
                                            <p:strVal val="#ppt_x"/>
                                          </p:val>
                                        </p:tav>
                                      </p:tavLst>
                                    </p:anim>
                                    <p:anim calcmode="lin" valueType="num">
                                      <p:cBhvr>
                                        <p:cTn id="18" dur="300" fill="hold"/>
                                        <p:tgtEl>
                                          <p:spTgt spid="1026"/>
                                        </p:tgtEl>
                                        <p:attrNameLst>
                                          <p:attrName>ppt_y</p:attrName>
                                        </p:attrNameLst>
                                      </p:cBhvr>
                                      <p:tavLst>
                                        <p:tav tm="0">
                                          <p:val>
                                            <p:strVal val="#ppt_y+.1"/>
                                          </p:val>
                                        </p:tav>
                                        <p:tav tm="100000">
                                          <p:val>
                                            <p:strVal val="#ppt_y"/>
                                          </p:val>
                                        </p:tav>
                                      </p:tavLst>
                                    </p:anim>
                                  </p:childTnLst>
                                </p:cTn>
                              </p:par>
                            </p:childTnLst>
                          </p:cTn>
                        </p:par>
                        <p:par>
                          <p:cTn id="19" fill="hold">
                            <p:stCondLst>
                              <p:cond delay="8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300"/>
                                        <p:tgtEl>
                                          <p:spTgt spid="13"/>
                                        </p:tgtEl>
                                      </p:cBhvr>
                                    </p:animEffect>
                                    <p:anim calcmode="lin" valueType="num">
                                      <p:cBhvr>
                                        <p:cTn id="23" dur="300" fill="hold"/>
                                        <p:tgtEl>
                                          <p:spTgt spid="13"/>
                                        </p:tgtEl>
                                        <p:attrNameLst>
                                          <p:attrName>ppt_x</p:attrName>
                                        </p:attrNameLst>
                                      </p:cBhvr>
                                      <p:tavLst>
                                        <p:tav tm="0">
                                          <p:val>
                                            <p:strVal val="#ppt_x"/>
                                          </p:val>
                                        </p:tav>
                                        <p:tav tm="100000">
                                          <p:val>
                                            <p:strVal val="#ppt_x"/>
                                          </p:val>
                                        </p:tav>
                                      </p:tavLst>
                                    </p:anim>
                                    <p:anim calcmode="lin" valueType="num">
                                      <p:cBhvr>
                                        <p:cTn id="24" dur="3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3706ADBA-3E29-3472-F0D1-2962109A10D5}"/>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44331971-510F-DA28-3770-9E1525932A3C}"/>
              </a:ext>
            </a:extLst>
          </p:cNvPr>
          <p:cNvPicPr>
            <a:picLocks noChangeAspect="1"/>
          </p:cNvPicPr>
          <p:nvPr/>
        </p:nvPicPr>
        <p:blipFill rotWithShape="1">
          <a:blip r:embed="rId2">
            <a:extLst>
              <a:ext uri="{28A0092B-C50C-407E-A947-70E740481C1C}">
                <a14:useLocalDpi xmlns:a14="http://schemas.microsoft.com/office/drawing/2010/main" val="0"/>
              </a:ext>
            </a:extLst>
          </a:blip>
          <a:srcRect t="7865" b="7865"/>
          <a:stretch/>
        </p:blipFill>
        <p:spPr>
          <a:xfrm>
            <a:off x="0" y="-22284"/>
            <a:ext cx="12192000" cy="6858000"/>
          </a:xfrm>
          <a:prstGeom prst="rect">
            <a:avLst/>
          </a:prstGeom>
        </p:spPr>
      </p:pic>
      <p:sp>
        <p:nvSpPr>
          <p:cNvPr id="2" name="Title 1">
            <a:extLst>
              <a:ext uri="{FF2B5EF4-FFF2-40B4-BE49-F238E27FC236}">
                <a16:creationId xmlns:a16="http://schemas.microsoft.com/office/drawing/2014/main" id="{A428D2A6-8D0B-3756-28D2-9337266BF585}"/>
              </a:ext>
            </a:extLst>
          </p:cNvPr>
          <p:cNvSpPr>
            <a:spLocks noGrp="1"/>
          </p:cNvSpPr>
          <p:nvPr>
            <p:ph type="title"/>
          </p:nvPr>
        </p:nvSpPr>
        <p:spPr>
          <a:xfrm>
            <a:off x="916097" y="318535"/>
            <a:ext cx="10515600" cy="1325563"/>
          </a:xfrm>
        </p:spPr>
        <p:txBody>
          <a:bodyPr/>
          <a:lstStyle/>
          <a:p>
            <a:endParaRPr lang="en-IN" dirty="0"/>
          </a:p>
        </p:txBody>
      </p:sp>
      <p:sp>
        <p:nvSpPr>
          <p:cNvPr id="3" name="Text Placeholder 2">
            <a:extLst>
              <a:ext uri="{FF2B5EF4-FFF2-40B4-BE49-F238E27FC236}">
                <a16:creationId xmlns:a16="http://schemas.microsoft.com/office/drawing/2014/main" id="{792255DD-8AD0-532F-24E8-6B6B5C3F8D2E}"/>
              </a:ext>
            </a:extLst>
          </p:cNvPr>
          <p:cNvSpPr>
            <a:spLocks noGrp="1"/>
          </p:cNvSpPr>
          <p:nvPr>
            <p:ph type="body" idx="1"/>
          </p:nvPr>
        </p:nvSpPr>
        <p:spPr/>
        <p:txBody>
          <a:bodyPr/>
          <a:lstStyle/>
          <a:p>
            <a:endParaRPr lang="en-IN" dirty="0"/>
          </a:p>
        </p:txBody>
      </p:sp>
      <p:sp>
        <p:nvSpPr>
          <p:cNvPr id="6" name="Oval 5">
            <a:extLst>
              <a:ext uri="{FF2B5EF4-FFF2-40B4-BE49-F238E27FC236}">
                <a16:creationId xmlns:a16="http://schemas.microsoft.com/office/drawing/2014/main" id="{71C7A89E-99B7-ADFA-F7E6-FD8C8EAF6068}"/>
              </a:ext>
            </a:extLst>
          </p:cNvPr>
          <p:cNvSpPr>
            <a:spLocks noChangeAspect="1"/>
          </p:cNvSpPr>
          <p:nvPr/>
        </p:nvSpPr>
        <p:spPr>
          <a:xfrm>
            <a:off x="-1465713" y="-4248765"/>
            <a:ext cx="15123426" cy="1585903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2B447E-7457-CBFA-56B3-5CFEF4639C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9136" y="1984917"/>
            <a:ext cx="2777922" cy="2610707"/>
          </a:xfrm>
          <a:prstGeom prst="rect">
            <a:avLst/>
          </a:prstGeom>
        </p:spPr>
      </p:pic>
      <p:sp>
        <p:nvSpPr>
          <p:cNvPr id="4" name="Rectangle: Rounded Corners 3">
            <a:extLst>
              <a:ext uri="{FF2B5EF4-FFF2-40B4-BE49-F238E27FC236}">
                <a16:creationId xmlns:a16="http://schemas.microsoft.com/office/drawing/2014/main" id="{3CA03054-94CA-866F-3D09-281C425C9C45}"/>
              </a:ext>
            </a:extLst>
          </p:cNvPr>
          <p:cNvSpPr/>
          <p:nvPr/>
        </p:nvSpPr>
        <p:spPr>
          <a:xfrm>
            <a:off x="875186" y="1593017"/>
            <a:ext cx="7429008" cy="4058739"/>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t>Objectives :</a:t>
            </a:r>
          </a:p>
          <a:p>
            <a:r>
              <a:rPr lang="en-US" sz="2000" b="1" dirty="0"/>
              <a:t>The company wants to do certain Analysis :</a:t>
            </a:r>
          </a:p>
          <a:p>
            <a:pPr marL="342900" indent="-342900">
              <a:buFont typeface="Arial" panose="020B0604020202020204" pitchFamily="34" charset="0"/>
              <a:buChar char="•"/>
            </a:pPr>
            <a:r>
              <a:rPr lang="en-US" sz="2000" dirty="0"/>
              <a:t>Answers of 5  Ad – Hoc Analysis questions in SQL</a:t>
            </a:r>
          </a:p>
          <a:p>
            <a:pPr marL="342900" indent="-342900">
              <a:buFont typeface="Arial" panose="020B0604020202020204" pitchFamily="34" charset="0"/>
              <a:buChar char="•"/>
            </a:pPr>
            <a:r>
              <a:rPr lang="en-US" sz="2000" dirty="0"/>
              <a:t>A self – explanatory  Power BI Dashboard</a:t>
            </a:r>
          </a:p>
          <a:p>
            <a:pPr marL="342900" indent="-342900">
              <a:buFont typeface="Arial" panose="020B0604020202020204" pitchFamily="34" charset="0"/>
              <a:buChar char="•"/>
            </a:pPr>
            <a:endParaRPr lang="en-US" sz="2000" dirty="0"/>
          </a:p>
          <a:p>
            <a:r>
              <a:rPr lang="en-US" sz="2400" b="1" dirty="0"/>
              <a:t>Goals :</a:t>
            </a:r>
          </a:p>
          <a:p>
            <a:pPr marL="342900" indent="-342900">
              <a:buFont typeface="Arial" panose="020B0604020202020204" pitchFamily="34" charset="0"/>
              <a:buChar char="•"/>
            </a:pPr>
            <a:r>
              <a:rPr lang="en-US" sz="2000" dirty="0"/>
              <a:t>To evaluate the effectiveness of promotions during these festive periods.</a:t>
            </a:r>
          </a:p>
          <a:p>
            <a:pPr marL="342900" indent="-342900">
              <a:buFont typeface="Arial" panose="020B0604020202020204" pitchFamily="34" charset="0"/>
              <a:buChar char="•"/>
            </a:pPr>
            <a:r>
              <a:rPr lang="en-US" sz="2000" dirty="0"/>
              <a:t>To provide actionable insights for improving future promotional strategies.</a:t>
            </a:r>
            <a:r>
              <a:rPr lang="en-US" dirty="0"/>
              <a:t>  </a:t>
            </a:r>
            <a:endParaRPr lang="en-IN" sz="2000" dirty="0"/>
          </a:p>
        </p:txBody>
      </p:sp>
      <p:sp>
        <p:nvSpPr>
          <p:cNvPr id="5" name="TextBox 4">
            <a:extLst>
              <a:ext uri="{FF2B5EF4-FFF2-40B4-BE49-F238E27FC236}">
                <a16:creationId xmlns:a16="http://schemas.microsoft.com/office/drawing/2014/main" id="{EA3E9F6C-5DED-0C2E-FE61-26A26C82147E}"/>
              </a:ext>
            </a:extLst>
          </p:cNvPr>
          <p:cNvSpPr txBox="1"/>
          <p:nvPr/>
        </p:nvSpPr>
        <p:spPr>
          <a:xfrm>
            <a:off x="831072" y="540278"/>
            <a:ext cx="8440266" cy="830997"/>
          </a:xfrm>
          <a:prstGeom prst="rect">
            <a:avLst/>
          </a:prstGeom>
          <a:noFill/>
        </p:spPr>
        <p:txBody>
          <a:bodyPr wrap="square" rtlCol="0">
            <a:spAutoFit/>
          </a:bodyPr>
          <a:lstStyle/>
          <a:p>
            <a:r>
              <a:rPr lang="en-US" sz="4800" dirty="0">
                <a:solidFill>
                  <a:schemeClr val="bg1">
                    <a:lumMod val="95000"/>
                  </a:schemeClr>
                </a:solidFill>
                <a:latin typeface="Arial Black" panose="020B0A04020102020204" pitchFamily="34" charset="0"/>
              </a:rPr>
              <a:t>OBJECTIVES AND GOAL</a:t>
            </a:r>
            <a:endParaRPr lang="en-IN" sz="4800"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1935217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F6C3ACE9-6574-0D2B-4BA1-D7D003EABB0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606053F1-B4F0-2A2C-8458-873FA2BB075A}"/>
              </a:ext>
            </a:extLst>
          </p:cNvPr>
          <p:cNvPicPr>
            <a:picLocks noChangeAspect="1"/>
          </p:cNvPicPr>
          <p:nvPr/>
        </p:nvPicPr>
        <p:blipFill rotWithShape="1">
          <a:blip r:embed="rId2">
            <a:extLst>
              <a:ext uri="{28A0092B-C50C-407E-A947-70E740481C1C}">
                <a14:useLocalDpi xmlns:a14="http://schemas.microsoft.com/office/drawing/2010/main" val="0"/>
              </a:ext>
            </a:extLst>
          </a:blip>
          <a:srcRect t="7865" b="7865"/>
          <a:stretch/>
        </p:blipFill>
        <p:spPr>
          <a:xfrm>
            <a:off x="0" y="-22284"/>
            <a:ext cx="12192000" cy="6858000"/>
          </a:xfrm>
          <a:prstGeom prst="rect">
            <a:avLst/>
          </a:prstGeom>
        </p:spPr>
      </p:pic>
      <p:sp>
        <p:nvSpPr>
          <p:cNvPr id="2" name="Title 1">
            <a:extLst>
              <a:ext uri="{FF2B5EF4-FFF2-40B4-BE49-F238E27FC236}">
                <a16:creationId xmlns:a16="http://schemas.microsoft.com/office/drawing/2014/main" id="{C66FC165-E2E0-9C56-94F2-545557810175}"/>
              </a:ext>
            </a:extLst>
          </p:cNvPr>
          <p:cNvSpPr>
            <a:spLocks noGrp="1"/>
          </p:cNvSpPr>
          <p:nvPr>
            <p:ph type="title"/>
          </p:nvPr>
        </p:nvSpPr>
        <p:spPr>
          <a:xfrm>
            <a:off x="916097" y="318535"/>
            <a:ext cx="10515600" cy="1325563"/>
          </a:xfrm>
        </p:spPr>
        <p:txBody>
          <a:bodyPr/>
          <a:lstStyle/>
          <a:p>
            <a:endParaRPr lang="en-IN"/>
          </a:p>
        </p:txBody>
      </p:sp>
      <p:sp>
        <p:nvSpPr>
          <p:cNvPr id="3" name="Text Placeholder 2">
            <a:extLst>
              <a:ext uri="{FF2B5EF4-FFF2-40B4-BE49-F238E27FC236}">
                <a16:creationId xmlns:a16="http://schemas.microsoft.com/office/drawing/2014/main" id="{33F2F3CA-FB17-1DE0-2625-F9D5E9079621}"/>
              </a:ext>
            </a:extLst>
          </p:cNvPr>
          <p:cNvSpPr>
            <a:spLocks noGrp="1"/>
          </p:cNvSpPr>
          <p:nvPr>
            <p:ph type="body" idx="1"/>
          </p:nvPr>
        </p:nvSpPr>
        <p:spPr/>
        <p:txBody>
          <a:bodyPr/>
          <a:lstStyle/>
          <a:p>
            <a:endParaRPr lang="en-IN" dirty="0"/>
          </a:p>
        </p:txBody>
      </p:sp>
      <p:sp>
        <p:nvSpPr>
          <p:cNvPr id="6" name="Oval 5">
            <a:extLst>
              <a:ext uri="{FF2B5EF4-FFF2-40B4-BE49-F238E27FC236}">
                <a16:creationId xmlns:a16="http://schemas.microsoft.com/office/drawing/2014/main" id="{7BFF4433-D6EF-E72A-4FFE-A993B20B9C58}"/>
              </a:ext>
            </a:extLst>
          </p:cNvPr>
          <p:cNvSpPr>
            <a:spLocks noChangeAspect="1"/>
          </p:cNvSpPr>
          <p:nvPr/>
        </p:nvSpPr>
        <p:spPr>
          <a:xfrm>
            <a:off x="-1465713" y="-4248765"/>
            <a:ext cx="15123426" cy="1585903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F6FDD55-EA45-0AA3-5E2C-5368A0909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9235" y="22284"/>
            <a:ext cx="1622712" cy="1525034"/>
          </a:xfrm>
          <a:prstGeom prst="rect">
            <a:avLst/>
          </a:prstGeom>
        </p:spPr>
      </p:pic>
      <p:sp>
        <p:nvSpPr>
          <p:cNvPr id="5" name="TextBox 4">
            <a:extLst>
              <a:ext uri="{FF2B5EF4-FFF2-40B4-BE49-F238E27FC236}">
                <a16:creationId xmlns:a16="http://schemas.microsoft.com/office/drawing/2014/main" id="{D3053E76-8D9B-4413-8CE3-96D7AE524C4A}"/>
              </a:ext>
            </a:extLst>
          </p:cNvPr>
          <p:cNvSpPr txBox="1"/>
          <p:nvPr/>
        </p:nvSpPr>
        <p:spPr>
          <a:xfrm>
            <a:off x="912533" y="579276"/>
            <a:ext cx="8440266" cy="707886"/>
          </a:xfrm>
          <a:prstGeom prst="rect">
            <a:avLst/>
          </a:prstGeom>
          <a:noFill/>
        </p:spPr>
        <p:txBody>
          <a:bodyPr wrap="square" rtlCol="0">
            <a:spAutoFit/>
          </a:bodyPr>
          <a:lstStyle/>
          <a:p>
            <a:r>
              <a:rPr lang="en-US" sz="4000" dirty="0">
                <a:solidFill>
                  <a:schemeClr val="bg1">
                    <a:lumMod val="95000"/>
                  </a:schemeClr>
                </a:solidFill>
                <a:latin typeface="Arial Black" panose="020B0A04020102020204" pitchFamily="34" charset="0"/>
              </a:rPr>
              <a:t>WHO WILL DO THE TASK ?</a:t>
            </a:r>
            <a:endParaRPr lang="en-IN" sz="4000" dirty="0">
              <a:solidFill>
                <a:schemeClr val="bg1">
                  <a:lumMod val="95000"/>
                </a:schemeClr>
              </a:solidFill>
              <a:latin typeface="Arial Black" panose="020B0A04020102020204" pitchFamily="34" charset="0"/>
            </a:endParaRPr>
          </a:p>
        </p:txBody>
      </p:sp>
      <p:pic>
        <p:nvPicPr>
          <p:cNvPr id="2050" name="Picture 2" descr="No alt text provided for this image">
            <a:extLst>
              <a:ext uri="{FF2B5EF4-FFF2-40B4-BE49-F238E27FC236}">
                <a16:creationId xmlns:a16="http://schemas.microsoft.com/office/drawing/2014/main" id="{18DF8191-E54F-75B4-3625-30C72ECE96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049" t="47287" r="40001" b="25157"/>
          <a:stretch/>
        </p:blipFill>
        <p:spPr bwMode="auto">
          <a:xfrm>
            <a:off x="8567319" y="2350147"/>
            <a:ext cx="1889760" cy="1889760"/>
          </a:xfrm>
          <a:prstGeom prst="flowChartConnector">
            <a:avLst/>
          </a:prstGeom>
          <a:noFill/>
          <a:ln w="47625">
            <a:solidFill>
              <a:schemeClr val="bg1"/>
            </a:solidFill>
          </a:ln>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CDA55F11-60CF-3C38-BF66-F8E3E45A4059}"/>
              </a:ext>
            </a:extLst>
          </p:cNvPr>
          <p:cNvSpPr/>
          <p:nvPr/>
        </p:nvSpPr>
        <p:spPr>
          <a:xfrm>
            <a:off x="1250600" y="2350147"/>
            <a:ext cx="6105129" cy="2685157"/>
          </a:xfrm>
          <a:prstGeom prst="roundRect">
            <a:avLst>
              <a:gd name="adj" fmla="val 9830"/>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dirty="0"/>
          </a:p>
          <a:p>
            <a:r>
              <a:rPr lang="en-US" sz="2400" b="1" dirty="0"/>
              <a:t>Peter Pandey, </a:t>
            </a:r>
            <a:r>
              <a:rPr lang="en-US" sz="2000" dirty="0"/>
              <a:t>who is the curious data analyst of </a:t>
            </a:r>
            <a:r>
              <a:rPr lang="en-US" sz="2000" dirty="0" err="1"/>
              <a:t>AtliQ</a:t>
            </a:r>
            <a:r>
              <a:rPr lang="en-US" sz="2000" dirty="0"/>
              <a:t> Mart was given the task to do the task </a:t>
            </a:r>
          </a:p>
          <a:p>
            <a:pPr marL="342900" indent="-342900">
              <a:buFont typeface="Arial" panose="020B0604020202020204" pitchFamily="34" charset="0"/>
              <a:buChar char="•"/>
            </a:pPr>
            <a:r>
              <a:rPr lang="en-US" sz="2000" dirty="0"/>
              <a:t>To do Ad-hoc SQL queries </a:t>
            </a:r>
          </a:p>
          <a:p>
            <a:pPr marL="342900" indent="-342900">
              <a:buFont typeface="Arial" panose="020B0604020202020204" pitchFamily="34" charset="0"/>
              <a:buChar char="•"/>
            </a:pPr>
            <a:r>
              <a:rPr lang="en-US" sz="2000" dirty="0"/>
              <a:t>to build an effective Power BI dashboard </a:t>
            </a:r>
          </a:p>
          <a:p>
            <a:r>
              <a:rPr lang="en-US" sz="2000" dirty="0"/>
              <a:t>to achieve the required analysis.</a:t>
            </a:r>
          </a:p>
          <a:p>
            <a:endParaRPr lang="en-IN" sz="2000" dirty="0"/>
          </a:p>
        </p:txBody>
      </p:sp>
      <p:sp>
        <p:nvSpPr>
          <p:cNvPr id="12" name="Rectangle: Rounded Corners 11">
            <a:extLst>
              <a:ext uri="{FF2B5EF4-FFF2-40B4-BE49-F238E27FC236}">
                <a16:creationId xmlns:a16="http://schemas.microsoft.com/office/drawing/2014/main" id="{CAEC41DA-9AEE-031C-0EB7-DF4CA586719F}"/>
              </a:ext>
            </a:extLst>
          </p:cNvPr>
          <p:cNvSpPr/>
          <p:nvPr/>
        </p:nvSpPr>
        <p:spPr>
          <a:xfrm>
            <a:off x="8193929" y="4406313"/>
            <a:ext cx="2636540" cy="939800"/>
          </a:xfrm>
          <a:prstGeom prst="roundRect">
            <a:avLst/>
          </a:prstGeom>
          <a:solidFill>
            <a:schemeClr val="tx1">
              <a:alpha val="0"/>
            </a:schemeClr>
          </a:solidFill>
          <a:ln w="2540">
            <a:solidFill>
              <a:schemeClr val="bg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Peter Pandey</a:t>
            </a:r>
          </a:p>
          <a:p>
            <a:pPr algn="ctr"/>
            <a:r>
              <a:rPr lang="en-US" dirty="0"/>
              <a:t>Data Analyst</a:t>
            </a:r>
          </a:p>
          <a:p>
            <a:pPr algn="ctr"/>
            <a:r>
              <a:rPr lang="en-US" dirty="0"/>
              <a:t> </a:t>
            </a:r>
            <a:r>
              <a:rPr lang="en-US" dirty="0" err="1"/>
              <a:t>AtliQ</a:t>
            </a:r>
            <a:r>
              <a:rPr lang="en-US" dirty="0"/>
              <a:t> Mart</a:t>
            </a:r>
            <a:endParaRPr lang="en-IN" dirty="0"/>
          </a:p>
        </p:txBody>
      </p:sp>
    </p:spTree>
    <p:extLst>
      <p:ext uri="{BB962C8B-B14F-4D97-AF65-F5344CB8AC3E}">
        <p14:creationId xmlns:p14="http://schemas.microsoft.com/office/powerpoint/2010/main" val="419619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6"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435">
                                          <p:stCondLst>
                                            <p:cond delay="0"/>
                                          </p:stCondLst>
                                        </p:cTn>
                                        <p:tgtEl>
                                          <p:spTgt spid="2050"/>
                                        </p:tgtEl>
                                      </p:cBhvr>
                                    </p:animEffect>
                                    <p:anim calcmode="lin" valueType="num">
                                      <p:cBhvr>
                                        <p:cTn id="14" dur="1367"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15" dur="498"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6" dur="498" tmFilter="0, 0; 0.125,0.2665; 0.25,0.4; 0.375,0.465; 0.5,0.5;  0.625,0.535; 0.75,0.6; 0.875,0.7335; 1,1">
                                          <p:stCondLst>
                                            <p:cond delay="498"/>
                                          </p:stCondLst>
                                        </p:cTn>
                                        <p:tgtEl>
                                          <p:spTgt spid="2050"/>
                                        </p:tgtEl>
                                        <p:attrNameLst>
                                          <p:attrName>ppt_y</p:attrName>
                                        </p:attrNameLst>
                                      </p:cBhvr>
                                      <p:tavLst>
                                        <p:tav tm="0" fmla="#ppt_y-sin(pi*$)/9">
                                          <p:val>
                                            <p:fltVal val="0"/>
                                          </p:val>
                                        </p:tav>
                                        <p:tav tm="100000">
                                          <p:val>
                                            <p:fltVal val="1"/>
                                          </p:val>
                                        </p:tav>
                                      </p:tavLst>
                                    </p:anim>
                                    <p:anim calcmode="lin" valueType="num">
                                      <p:cBhvr>
                                        <p:cTn id="17" dur="249" tmFilter="0, 0; 0.125,0.2665; 0.25,0.4; 0.375,0.465; 0.5,0.5;  0.625,0.535; 0.75,0.6; 0.875,0.7335; 1,1">
                                          <p:stCondLst>
                                            <p:cond delay="993"/>
                                          </p:stCondLst>
                                        </p:cTn>
                                        <p:tgtEl>
                                          <p:spTgt spid="2050"/>
                                        </p:tgtEl>
                                        <p:attrNameLst>
                                          <p:attrName>ppt_y</p:attrName>
                                        </p:attrNameLst>
                                      </p:cBhvr>
                                      <p:tavLst>
                                        <p:tav tm="0" fmla="#ppt_y-sin(pi*$)/27">
                                          <p:val>
                                            <p:fltVal val="0"/>
                                          </p:val>
                                        </p:tav>
                                        <p:tav tm="100000">
                                          <p:val>
                                            <p:fltVal val="1"/>
                                          </p:val>
                                        </p:tav>
                                      </p:tavLst>
                                    </p:anim>
                                    <p:anim calcmode="lin" valueType="num">
                                      <p:cBhvr>
                                        <p:cTn id="18" dur="123" tmFilter="0, 0; 0.125,0.2665; 0.25,0.4; 0.375,0.465; 0.5,0.5;  0.625,0.535; 0.75,0.6; 0.875,0.7335; 1,1">
                                          <p:stCondLst>
                                            <p:cond delay="1242"/>
                                          </p:stCondLst>
                                        </p:cTn>
                                        <p:tgtEl>
                                          <p:spTgt spid="2050"/>
                                        </p:tgtEl>
                                        <p:attrNameLst>
                                          <p:attrName>ppt_y</p:attrName>
                                        </p:attrNameLst>
                                      </p:cBhvr>
                                      <p:tavLst>
                                        <p:tav tm="0" fmla="#ppt_y-sin(pi*$)/81">
                                          <p:val>
                                            <p:fltVal val="0"/>
                                          </p:val>
                                        </p:tav>
                                        <p:tav tm="100000">
                                          <p:val>
                                            <p:fltVal val="1"/>
                                          </p:val>
                                        </p:tav>
                                      </p:tavLst>
                                    </p:anim>
                                    <p:animScale>
                                      <p:cBhvr>
                                        <p:cTn id="19" dur="1">
                                          <p:stCondLst>
                                            <p:cond delay="487"/>
                                          </p:stCondLst>
                                        </p:cTn>
                                        <p:tgtEl>
                                          <p:spTgt spid="2050"/>
                                        </p:tgtEl>
                                      </p:cBhvr>
                                      <p:to x="100000" y="60000"/>
                                    </p:animScale>
                                    <p:animScale>
                                      <p:cBhvr>
                                        <p:cTn id="20" dur="124" decel="50000">
                                          <p:stCondLst>
                                            <p:cond delay="507"/>
                                          </p:stCondLst>
                                        </p:cTn>
                                        <p:tgtEl>
                                          <p:spTgt spid="2050"/>
                                        </p:tgtEl>
                                      </p:cBhvr>
                                      <p:to x="100000" y="100000"/>
                                    </p:animScale>
                                    <p:animScale>
                                      <p:cBhvr>
                                        <p:cTn id="21" dur="1">
                                          <p:stCondLst>
                                            <p:cond delay="984"/>
                                          </p:stCondLst>
                                        </p:cTn>
                                        <p:tgtEl>
                                          <p:spTgt spid="2050"/>
                                        </p:tgtEl>
                                      </p:cBhvr>
                                      <p:to x="100000" y="80000"/>
                                    </p:animScale>
                                    <p:animScale>
                                      <p:cBhvr>
                                        <p:cTn id="22" dur="124" decel="50000">
                                          <p:stCondLst>
                                            <p:cond delay="1004"/>
                                          </p:stCondLst>
                                        </p:cTn>
                                        <p:tgtEl>
                                          <p:spTgt spid="2050"/>
                                        </p:tgtEl>
                                      </p:cBhvr>
                                      <p:to x="100000" y="100000"/>
                                    </p:animScale>
                                    <p:animScale>
                                      <p:cBhvr>
                                        <p:cTn id="23" dur="1">
                                          <p:stCondLst>
                                            <p:cond delay="1231"/>
                                          </p:stCondLst>
                                        </p:cTn>
                                        <p:tgtEl>
                                          <p:spTgt spid="2050"/>
                                        </p:tgtEl>
                                      </p:cBhvr>
                                      <p:to x="100000" y="90000"/>
                                    </p:animScale>
                                    <p:animScale>
                                      <p:cBhvr>
                                        <p:cTn id="24" dur="124" decel="50000">
                                          <p:stCondLst>
                                            <p:cond delay="1251"/>
                                          </p:stCondLst>
                                        </p:cTn>
                                        <p:tgtEl>
                                          <p:spTgt spid="2050"/>
                                        </p:tgtEl>
                                      </p:cBhvr>
                                      <p:to x="100000" y="100000"/>
                                    </p:animScale>
                                    <p:animScale>
                                      <p:cBhvr>
                                        <p:cTn id="25" dur="1">
                                          <p:stCondLst>
                                            <p:cond delay="1356"/>
                                          </p:stCondLst>
                                        </p:cTn>
                                        <p:tgtEl>
                                          <p:spTgt spid="2050"/>
                                        </p:tgtEl>
                                      </p:cBhvr>
                                      <p:to x="100000" y="95000"/>
                                    </p:animScale>
                                    <p:animScale>
                                      <p:cBhvr>
                                        <p:cTn id="26" dur="124" decel="50000">
                                          <p:stCondLst>
                                            <p:cond delay="1376"/>
                                          </p:stCondLst>
                                        </p:cTn>
                                        <p:tgtEl>
                                          <p:spTgt spid="2050"/>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435">
                                          <p:stCondLst>
                                            <p:cond delay="0"/>
                                          </p:stCondLst>
                                        </p:cTn>
                                        <p:tgtEl>
                                          <p:spTgt spid="12"/>
                                        </p:tgtEl>
                                      </p:cBhvr>
                                    </p:animEffect>
                                    <p:anim calcmode="lin" valueType="num">
                                      <p:cBhvr>
                                        <p:cTn id="30" dur="1367"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1" dur="498"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2" dur="498" tmFilter="0, 0; 0.125,0.2665; 0.25,0.4; 0.375,0.465; 0.5,0.5;  0.625,0.535; 0.75,0.6; 0.875,0.7335; 1,1">
                                          <p:stCondLst>
                                            <p:cond delay="498"/>
                                          </p:stCondLst>
                                        </p:cTn>
                                        <p:tgtEl>
                                          <p:spTgt spid="12"/>
                                        </p:tgtEl>
                                        <p:attrNameLst>
                                          <p:attrName>ppt_y</p:attrName>
                                        </p:attrNameLst>
                                      </p:cBhvr>
                                      <p:tavLst>
                                        <p:tav tm="0" fmla="#ppt_y-sin(pi*$)/9">
                                          <p:val>
                                            <p:fltVal val="0"/>
                                          </p:val>
                                        </p:tav>
                                        <p:tav tm="100000">
                                          <p:val>
                                            <p:fltVal val="1"/>
                                          </p:val>
                                        </p:tav>
                                      </p:tavLst>
                                    </p:anim>
                                    <p:anim calcmode="lin" valueType="num">
                                      <p:cBhvr>
                                        <p:cTn id="33" dur="249" tmFilter="0, 0; 0.125,0.2665; 0.25,0.4; 0.375,0.465; 0.5,0.5;  0.625,0.535; 0.75,0.6; 0.875,0.7335; 1,1">
                                          <p:stCondLst>
                                            <p:cond delay="993"/>
                                          </p:stCondLst>
                                        </p:cTn>
                                        <p:tgtEl>
                                          <p:spTgt spid="12"/>
                                        </p:tgtEl>
                                        <p:attrNameLst>
                                          <p:attrName>ppt_y</p:attrName>
                                        </p:attrNameLst>
                                      </p:cBhvr>
                                      <p:tavLst>
                                        <p:tav tm="0" fmla="#ppt_y-sin(pi*$)/27">
                                          <p:val>
                                            <p:fltVal val="0"/>
                                          </p:val>
                                        </p:tav>
                                        <p:tav tm="100000">
                                          <p:val>
                                            <p:fltVal val="1"/>
                                          </p:val>
                                        </p:tav>
                                      </p:tavLst>
                                    </p:anim>
                                    <p:anim calcmode="lin" valueType="num">
                                      <p:cBhvr>
                                        <p:cTn id="34" dur="123" tmFilter="0, 0; 0.125,0.2665; 0.25,0.4; 0.375,0.465; 0.5,0.5;  0.625,0.535; 0.75,0.6; 0.875,0.7335; 1,1">
                                          <p:stCondLst>
                                            <p:cond delay="1242"/>
                                          </p:stCondLst>
                                        </p:cTn>
                                        <p:tgtEl>
                                          <p:spTgt spid="12"/>
                                        </p:tgtEl>
                                        <p:attrNameLst>
                                          <p:attrName>ppt_y</p:attrName>
                                        </p:attrNameLst>
                                      </p:cBhvr>
                                      <p:tavLst>
                                        <p:tav tm="0" fmla="#ppt_y-sin(pi*$)/81">
                                          <p:val>
                                            <p:fltVal val="0"/>
                                          </p:val>
                                        </p:tav>
                                        <p:tav tm="100000">
                                          <p:val>
                                            <p:fltVal val="1"/>
                                          </p:val>
                                        </p:tav>
                                      </p:tavLst>
                                    </p:anim>
                                    <p:animScale>
                                      <p:cBhvr>
                                        <p:cTn id="35" dur="20">
                                          <p:stCondLst>
                                            <p:cond delay="487"/>
                                          </p:stCondLst>
                                        </p:cTn>
                                        <p:tgtEl>
                                          <p:spTgt spid="12"/>
                                        </p:tgtEl>
                                      </p:cBhvr>
                                      <p:to x="100000" y="60000"/>
                                    </p:animScale>
                                    <p:animScale>
                                      <p:cBhvr>
                                        <p:cTn id="36" dur="124" decel="50000">
                                          <p:stCondLst>
                                            <p:cond delay="507"/>
                                          </p:stCondLst>
                                        </p:cTn>
                                        <p:tgtEl>
                                          <p:spTgt spid="12"/>
                                        </p:tgtEl>
                                      </p:cBhvr>
                                      <p:to x="100000" y="100000"/>
                                    </p:animScale>
                                    <p:animScale>
                                      <p:cBhvr>
                                        <p:cTn id="37" dur="20">
                                          <p:stCondLst>
                                            <p:cond delay="984"/>
                                          </p:stCondLst>
                                        </p:cTn>
                                        <p:tgtEl>
                                          <p:spTgt spid="12"/>
                                        </p:tgtEl>
                                      </p:cBhvr>
                                      <p:to x="100000" y="80000"/>
                                    </p:animScale>
                                    <p:animScale>
                                      <p:cBhvr>
                                        <p:cTn id="38" dur="124" decel="50000">
                                          <p:stCondLst>
                                            <p:cond delay="1004"/>
                                          </p:stCondLst>
                                        </p:cTn>
                                        <p:tgtEl>
                                          <p:spTgt spid="12"/>
                                        </p:tgtEl>
                                      </p:cBhvr>
                                      <p:to x="100000" y="100000"/>
                                    </p:animScale>
                                    <p:animScale>
                                      <p:cBhvr>
                                        <p:cTn id="39" dur="20">
                                          <p:stCondLst>
                                            <p:cond delay="1231"/>
                                          </p:stCondLst>
                                        </p:cTn>
                                        <p:tgtEl>
                                          <p:spTgt spid="12"/>
                                        </p:tgtEl>
                                      </p:cBhvr>
                                      <p:to x="100000" y="90000"/>
                                    </p:animScale>
                                    <p:animScale>
                                      <p:cBhvr>
                                        <p:cTn id="40" dur="124" decel="50000">
                                          <p:stCondLst>
                                            <p:cond delay="1251"/>
                                          </p:stCondLst>
                                        </p:cTn>
                                        <p:tgtEl>
                                          <p:spTgt spid="12"/>
                                        </p:tgtEl>
                                      </p:cBhvr>
                                      <p:to x="100000" y="100000"/>
                                    </p:animScale>
                                    <p:animScale>
                                      <p:cBhvr>
                                        <p:cTn id="41" dur="20">
                                          <p:stCondLst>
                                            <p:cond delay="1356"/>
                                          </p:stCondLst>
                                        </p:cTn>
                                        <p:tgtEl>
                                          <p:spTgt spid="12"/>
                                        </p:tgtEl>
                                      </p:cBhvr>
                                      <p:to x="100000" y="95000"/>
                                    </p:animScale>
                                    <p:animScale>
                                      <p:cBhvr>
                                        <p:cTn id="42" dur="124" decel="50000">
                                          <p:stCondLst>
                                            <p:cond delay="1376"/>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25CFA68E-6C55-62F9-5A68-B8D9B4719CF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467B1C12-4464-00A9-748F-1FDD46476036}"/>
              </a:ext>
            </a:extLst>
          </p:cNvPr>
          <p:cNvPicPr>
            <a:picLocks noChangeAspect="1"/>
          </p:cNvPicPr>
          <p:nvPr/>
        </p:nvPicPr>
        <p:blipFill rotWithShape="1">
          <a:blip r:embed="rId2">
            <a:extLst>
              <a:ext uri="{28A0092B-C50C-407E-A947-70E740481C1C}">
                <a14:useLocalDpi xmlns:a14="http://schemas.microsoft.com/office/drawing/2010/main" val="0"/>
              </a:ext>
            </a:extLst>
          </a:blip>
          <a:srcRect t="7865" b="7865"/>
          <a:stretch/>
        </p:blipFill>
        <p:spPr>
          <a:xfrm>
            <a:off x="0" y="-22284"/>
            <a:ext cx="12192000" cy="6858000"/>
          </a:xfrm>
          <a:prstGeom prst="rect">
            <a:avLst/>
          </a:prstGeom>
        </p:spPr>
      </p:pic>
      <p:sp>
        <p:nvSpPr>
          <p:cNvPr id="2" name="Title 1">
            <a:extLst>
              <a:ext uri="{FF2B5EF4-FFF2-40B4-BE49-F238E27FC236}">
                <a16:creationId xmlns:a16="http://schemas.microsoft.com/office/drawing/2014/main" id="{DFCA4A5F-7F00-E88C-7540-50EF5001269D}"/>
              </a:ext>
            </a:extLst>
          </p:cNvPr>
          <p:cNvSpPr>
            <a:spLocks noGrp="1"/>
          </p:cNvSpPr>
          <p:nvPr>
            <p:ph type="title"/>
          </p:nvPr>
        </p:nvSpPr>
        <p:spPr>
          <a:xfrm>
            <a:off x="916097" y="318535"/>
            <a:ext cx="10515600" cy="1325563"/>
          </a:xfrm>
        </p:spPr>
        <p:txBody>
          <a:bodyPr/>
          <a:lstStyle/>
          <a:p>
            <a:endParaRPr lang="en-IN"/>
          </a:p>
        </p:txBody>
      </p:sp>
      <p:sp>
        <p:nvSpPr>
          <p:cNvPr id="3" name="Text Placeholder 2">
            <a:extLst>
              <a:ext uri="{FF2B5EF4-FFF2-40B4-BE49-F238E27FC236}">
                <a16:creationId xmlns:a16="http://schemas.microsoft.com/office/drawing/2014/main" id="{6C13EC09-8C96-EC28-DEE5-F4BEC7BC082C}"/>
              </a:ext>
            </a:extLst>
          </p:cNvPr>
          <p:cNvSpPr>
            <a:spLocks noGrp="1"/>
          </p:cNvSpPr>
          <p:nvPr>
            <p:ph type="body" idx="1"/>
          </p:nvPr>
        </p:nvSpPr>
        <p:spPr/>
        <p:txBody>
          <a:bodyPr/>
          <a:lstStyle/>
          <a:p>
            <a:endParaRPr lang="en-IN" dirty="0"/>
          </a:p>
        </p:txBody>
      </p:sp>
      <p:sp>
        <p:nvSpPr>
          <p:cNvPr id="6" name="Oval 5">
            <a:extLst>
              <a:ext uri="{FF2B5EF4-FFF2-40B4-BE49-F238E27FC236}">
                <a16:creationId xmlns:a16="http://schemas.microsoft.com/office/drawing/2014/main" id="{EB8421CD-6CF7-91B6-C8B1-38AFD2E787D2}"/>
              </a:ext>
            </a:extLst>
          </p:cNvPr>
          <p:cNvSpPr>
            <a:spLocks noChangeAspect="1"/>
          </p:cNvSpPr>
          <p:nvPr/>
        </p:nvSpPr>
        <p:spPr>
          <a:xfrm>
            <a:off x="-1465713" y="-4248765"/>
            <a:ext cx="15123426" cy="1585903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D5C67CE-72DE-9156-381A-5E2E79403F23}"/>
              </a:ext>
            </a:extLst>
          </p:cNvPr>
          <p:cNvSpPr txBox="1"/>
          <p:nvPr/>
        </p:nvSpPr>
        <p:spPr>
          <a:xfrm>
            <a:off x="912533" y="579276"/>
            <a:ext cx="8440266" cy="707886"/>
          </a:xfrm>
          <a:prstGeom prst="rect">
            <a:avLst/>
          </a:prstGeom>
          <a:noFill/>
        </p:spPr>
        <p:txBody>
          <a:bodyPr wrap="square" rtlCol="0">
            <a:spAutoFit/>
          </a:bodyPr>
          <a:lstStyle/>
          <a:p>
            <a:r>
              <a:rPr lang="en-US" sz="4000" dirty="0">
                <a:solidFill>
                  <a:schemeClr val="bg1">
                    <a:lumMod val="95000"/>
                  </a:schemeClr>
                </a:solidFill>
                <a:latin typeface="Arial Black" panose="020B0A04020102020204" pitchFamily="34" charset="0"/>
              </a:rPr>
              <a:t>ITS TIME TO ROLEPLAY</a:t>
            </a:r>
            <a:endParaRPr lang="en-IN" sz="4000" dirty="0">
              <a:solidFill>
                <a:schemeClr val="bg1">
                  <a:lumMod val="95000"/>
                </a:schemeClr>
              </a:solidFill>
              <a:latin typeface="Arial Black" panose="020B0A04020102020204" pitchFamily="34" charset="0"/>
            </a:endParaRPr>
          </a:p>
        </p:txBody>
      </p:sp>
      <p:pic>
        <p:nvPicPr>
          <p:cNvPr id="2050" name="Picture 2" descr="No alt text provided for this image">
            <a:extLst>
              <a:ext uri="{FF2B5EF4-FFF2-40B4-BE49-F238E27FC236}">
                <a16:creationId xmlns:a16="http://schemas.microsoft.com/office/drawing/2014/main" id="{28525062-2A50-D68F-2B65-A110CF4B79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049" t="47287" r="40001" b="25157"/>
          <a:stretch/>
        </p:blipFill>
        <p:spPr bwMode="auto">
          <a:xfrm>
            <a:off x="5151120" y="2401456"/>
            <a:ext cx="1889760" cy="1889760"/>
          </a:xfrm>
          <a:prstGeom prst="flowChartConnector">
            <a:avLst/>
          </a:prstGeom>
          <a:noFill/>
          <a:ln w="47625">
            <a:solidFill>
              <a:schemeClr val="bg1"/>
            </a:solidFill>
          </a:ln>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9E011A2F-C016-A5C0-0BD6-F158BF69B119}"/>
              </a:ext>
            </a:extLst>
          </p:cNvPr>
          <p:cNvSpPr/>
          <p:nvPr/>
        </p:nvSpPr>
        <p:spPr>
          <a:xfrm>
            <a:off x="4777730" y="4674781"/>
            <a:ext cx="2636540" cy="939800"/>
          </a:xfrm>
          <a:prstGeom prst="roundRect">
            <a:avLst/>
          </a:prstGeom>
          <a:solidFill>
            <a:schemeClr val="tx1">
              <a:alpha val="0"/>
            </a:schemeClr>
          </a:solidFill>
          <a:ln w="2540">
            <a:solidFill>
              <a:schemeClr val="bg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Peter Pandey</a:t>
            </a:r>
          </a:p>
          <a:p>
            <a:pPr algn="ctr"/>
            <a:r>
              <a:rPr lang="en-US" dirty="0"/>
              <a:t>Data Analyst</a:t>
            </a:r>
          </a:p>
          <a:p>
            <a:pPr algn="ctr"/>
            <a:r>
              <a:rPr lang="en-US" dirty="0"/>
              <a:t> </a:t>
            </a:r>
            <a:r>
              <a:rPr lang="en-US" dirty="0" err="1"/>
              <a:t>AtliQ</a:t>
            </a:r>
            <a:r>
              <a:rPr lang="en-US" dirty="0"/>
              <a:t> Mart</a:t>
            </a:r>
            <a:endParaRPr lang="en-IN" dirty="0"/>
          </a:p>
        </p:txBody>
      </p:sp>
      <p:pic>
        <p:nvPicPr>
          <p:cNvPr id="9" name="Picture 8">
            <a:extLst>
              <a:ext uri="{FF2B5EF4-FFF2-40B4-BE49-F238E27FC236}">
                <a16:creationId xmlns:a16="http://schemas.microsoft.com/office/drawing/2014/main" id="{B92B1F24-6981-303C-2E06-FB74A4C84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533" y="2389893"/>
            <a:ext cx="2658037" cy="2569087"/>
          </a:xfrm>
          <a:prstGeom prst="rect">
            <a:avLst/>
          </a:prstGeom>
        </p:spPr>
      </p:pic>
      <p:sp>
        <p:nvSpPr>
          <p:cNvPr id="10" name="Rectangle: Rounded Corners 9">
            <a:extLst>
              <a:ext uri="{FF2B5EF4-FFF2-40B4-BE49-F238E27FC236}">
                <a16:creationId xmlns:a16="http://schemas.microsoft.com/office/drawing/2014/main" id="{F12C3360-7336-328F-4581-6071DB2CE62C}"/>
              </a:ext>
            </a:extLst>
          </p:cNvPr>
          <p:cNvSpPr/>
          <p:nvPr/>
        </p:nvSpPr>
        <p:spPr>
          <a:xfrm>
            <a:off x="7782690" y="2835786"/>
            <a:ext cx="3140217" cy="1141860"/>
          </a:xfrm>
          <a:prstGeom prst="roundRect">
            <a:avLst>
              <a:gd name="adj" fmla="val 9830"/>
            </a:avLst>
          </a:prstGeom>
          <a:solidFill>
            <a:schemeClr val="tx1">
              <a:alpha val="5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dirty="0"/>
          </a:p>
          <a:p>
            <a:r>
              <a:rPr lang="en-US" sz="2400" dirty="0"/>
              <a:t>In this project,</a:t>
            </a:r>
          </a:p>
          <a:p>
            <a:r>
              <a:rPr lang="en-US" sz="2400" dirty="0"/>
              <a:t>I’m playing the role of Peter Pandey</a:t>
            </a:r>
            <a:endParaRPr lang="en-US" sz="2000" dirty="0"/>
          </a:p>
          <a:p>
            <a:endParaRPr lang="en-IN" sz="2000" dirty="0"/>
          </a:p>
        </p:txBody>
      </p:sp>
    </p:spTree>
    <p:extLst>
      <p:ext uri="{BB962C8B-B14F-4D97-AF65-F5344CB8AC3E}">
        <p14:creationId xmlns:p14="http://schemas.microsoft.com/office/powerpoint/2010/main" val="7798834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0C40C08-9F8B-F242-2552-2F3BC460D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E1139-73D4-0DF2-3F7D-6DE59DD269A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8499142-0BBA-01D5-90BC-B82EE2F7FA57}"/>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6A8BDB7D-8471-6A37-F28A-FB0A34C75BFA}"/>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D99838B-E8CA-9C75-939F-7896D212F945}"/>
              </a:ext>
            </a:extLst>
          </p:cNvPr>
          <p:cNvSpPr txBox="1"/>
          <p:nvPr/>
        </p:nvSpPr>
        <p:spPr>
          <a:xfrm>
            <a:off x="3294433" y="3934215"/>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METHODOLOGY</a:t>
            </a:r>
          </a:p>
        </p:txBody>
      </p:sp>
      <p:pic>
        <p:nvPicPr>
          <p:cNvPr id="9" name="Picture 8">
            <a:extLst>
              <a:ext uri="{FF2B5EF4-FFF2-40B4-BE49-F238E27FC236}">
                <a16:creationId xmlns:a16="http://schemas.microsoft.com/office/drawing/2014/main" id="{0F484349-FD60-D8AF-15F9-839BCA577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06" y="1141625"/>
            <a:ext cx="2937187" cy="2371937"/>
          </a:xfrm>
          <a:prstGeom prst="rect">
            <a:avLst/>
          </a:prstGeom>
        </p:spPr>
      </p:pic>
    </p:spTree>
    <p:extLst>
      <p:ext uri="{BB962C8B-B14F-4D97-AF65-F5344CB8AC3E}">
        <p14:creationId xmlns:p14="http://schemas.microsoft.com/office/powerpoint/2010/main" val="4257791248"/>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6FDE-028B-AE8D-B79D-516F8C206FF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BC568FB-6F66-1BC0-6E3F-DC6FFC3BA607}"/>
              </a:ext>
            </a:extLst>
          </p:cNvPr>
          <p:cNvSpPr>
            <a:spLocks noGrp="1"/>
          </p:cNvSpPr>
          <p:nvPr>
            <p:ph type="body" idx="1"/>
          </p:nvPr>
        </p:nvSpPr>
        <p:spPr/>
        <p:txBody>
          <a:bodyPr/>
          <a:lstStyle/>
          <a:p>
            <a:endParaRPr lang="en-IN"/>
          </a:p>
        </p:txBody>
      </p:sp>
      <p:pic>
        <p:nvPicPr>
          <p:cNvPr id="4098" name="Picture 2" descr="An Overview of IT Solutions Designed for Financial Institutions">
            <a:extLst>
              <a:ext uri="{FF2B5EF4-FFF2-40B4-BE49-F238E27FC236}">
                <a16:creationId xmlns:a16="http://schemas.microsoft.com/office/drawing/2014/main" id="{E35F84CB-67B7-66B2-AE90-104A6A989B7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1000"/>
                    </a14:imgEffect>
                  </a14:imgLayer>
                </a14:imgProps>
              </a:ext>
              <a:ext uri="{28A0092B-C50C-407E-A947-70E740481C1C}">
                <a14:useLocalDpi xmlns:a14="http://schemas.microsoft.com/office/drawing/2010/main" val="0"/>
              </a:ext>
            </a:extLst>
          </a:blip>
          <a:srcRect l="87" r="87"/>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06FE71A1-F361-1453-2816-6982E66F13EA}"/>
              </a:ext>
            </a:extLst>
          </p:cNvPr>
          <p:cNvSpPr>
            <a:spLocks noChangeAspect="1"/>
          </p:cNvSpPr>
          <p:nvPr/>
        </p:nvSpPr>
        <p:spPr>
          <a:xfrm>
            <a:off x="-1546344" y="-4558413"/>
            <a:ext cx="15284688" cy="15974825"/>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B6DE06-8A2C-6096-6C17-802A67857BD7}"/>
              </a:ext>
            </a:extLst>
          </p:cNvPr>
          <p:cNvSpPr txBox="1"/>
          <p:nvPr/>
        </p:nvSpPr>
        <p:spPr>
          <a:xfrm>
            <a:off x="2080593" y="403226"/>
            <a:ext cx="6563069" cy="923330"/>
          </a:xfrm>
          <a:prstGeom prst="rect">
            <a:avLst/>
          </a:prstGeom>
          <a:noFill/>
        </p:spPr>
        <p:txBody>
          <a:bodyPr wrap="square" rtlCol="0">
            <a:spAutoFit/>
          </a:bodyPr>
          <a:lstStyle/>
          <a:p>
            <a:pPr algn="ctr"/>
            <a:r>
              <a:rPr lang="en-US" sz="5400">
                <a:solidFill>
                  <a:schemeClr val="bg1">
                    <a:lumMod val="95000"/>
                  </a:schemeClr>
                </a:solidFill>
                <a:latin typeface="Arial Black" panose="020B0A04020102020204" pitchFamily="34" charset="0"/>
              </a:rPr>
              <a:t>METHODOLOGY</a:t>
            </a:r>
          </a:p>
        </p:txBody>
      </p:sp>
      <p:pic>
        <p:nvPicPr>
          <p:cNvPr id="7" name="Picture 6">
            <a:extLst>
              <a:ext uri="{FF2B5EF4-FFF2-40B4-BE49-F238E27FC236}">
                <a16:creationId xmlns:a16="http://schemas.microsoft.com/office/drawing/2014/main" id="{237E02BD-D82F-2142-31E0-E5B8CB0F5B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8566" y="312887"/>
            <a:ext cx="1255234" cy="1013669"/>
          </a:xfrm>
          <a:prstGeom prst="rect">
            <a:avLst/>
          </a:prstGeom>
        </p:spPr>
      </p:pic>
      <p:sp>
        <p:nvSpPr>
          <p:cNvPr id="8" name="Rectangle: Rounded Corners 7">
            <a:extLst>
              <a:ext uri="{FF2B5EF4-FFF2-40B4-BE49-F238E27FC236}">
                <a16:creationId xmlns:a16="http://schemas.microsoft.com/office/drawing/2014/main" id="{F37E70AF-65A3-2A98-0D5A-638AB195696B}"/>
              </a:ext>
            </a:extLst>
          </p:cNvPr>
          <p:cNvSpPr/>
          <p:nvPr/>
        </p:nvSpPr>
        <p:spPr>
          <a:xfrm>
            <a:off x="2795180" y="1868992"/>
            <a:ext cx="8629508" cy="4199751"/>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a:t>Analysis techniques used:</a:t>
            </a:r>
          </a:p>
          <a:p>
            <a:pPr marL="457200" indent="-457200">
              <a:buFont typeface="Arial" panose="020B0604020202020204" pitchFamily="34" charset="0"/>
              <a:buChar char="•"/>
            </a:pPr>
            <a:r>
              <a:rPr lang="en-US" sz="2800"/>
              <a:t>Statistical analysis to identify correlations.</a:t>
            </a:r>
          </a:p>
          <a:p>
            <a:pPr marL="457200" indent="-457200">
              <a:buFont typeface="Arial" panose="020B0604020202020204" pitchFamily="34" charset="0"/>
              <a:buChar char="•"/>
            </a:pPr>
            <a:r>
              <a:rPr lang="en-US" sz="2800"/>
              <a:t>Data visualization to present findings effectively.</a:t>
            </a:r>
          </a:p>
          <a:p>
            <a:pPr marL="457200" indent="-457200">
              <a:buFont typeface="Arial" panose="020B0604020202020204" pitchFamily="34" charset="0"/>
              <a:buChar char="•"/>
            </a:pPr>
            <a:r>
              <a:rPr lang="en-US" sz="2800"/>
              <a:t>Comparative analysis to assess promotion performance.</a:t>
            </a:r>
            <a:endParaRPr lang="en-IN" sz="2800"/>
          </a:p>
        </p:txBody>
      </p:sp>
    </p:spTree>
    <p:extLst>
      <p:ext uri="{BB962C8B-B14F-4D97-AF65-F5344CB8AC3E}">
        <p14:creationId xmlns:p14="http://schemas.microsoft.com/office/powerpoint/2010/main" val="8134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58295EB-405E-06F0-1C7C-881A1C353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5F25-40C4-1875-29AF-1EB21E0BF88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64DFB89-0902-39D4-7071-CD8996BF9F82}"/>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6005EA03-1FAC-4D5A-B81C-73B6260C6567}"/>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60CA40-4AEE-F73A-4BEB-3A34A4ED998E}"/>
              </a:ext>
            </a:extLst>
          </p:cNvPr>
          <p:cNvSpPr txBox="1"/>
          <p:nvPr/>
        </p:nvSpPr>
        <p:spPr>
          <a:xfrm>
            <a:off x="3294434" y="3826429"/>
            <a:ext cx="5603132" cy="769441"/>
          </a:xfrm>
          <a:prstGeom prst="rect">
            <a:avLst/>
          </a:prstGeom>
          <a:noFill/>
        </p:spPr>
        <p:txBody>
          <a:bodyPr wrap="square" rtlCol="0">
            <a:spAutoFit/>
          </a:bodyPr>
          <a:lstStyle/>
          <a:p>
            <a:pPr algn="ctr"/>
            <a:r>
              <a:rPr lang="en-US" sz="4400">
                <a:solidFill>
                  <a:schemeClr val="bg1">
                    <a:lumMod val="95000"/>
                  </a:schemeClr>
                </a:solidFill>
                <a:latin typeface="Arial Black" panose="020B0A04020102020204" pitchFamily="34" charset="0"/>
              </a:rPr>
              <a:t>ANALYSIS</a:t>
            </a:r>
          </a:p>
        </p:txBody>
      </p:sp>
      <p:pic>
        <p:nvPicPr>
          <p:cNvPr id="10" name="Picture 9">
            <a:extLst>
              <a:ext uri="{FF2B5EF4-FFF2-40B4-BE49-F238E27FC236}">
                <a16:creationId xmlns:a16="http://schemas.microsoft.com/office/drawing/2014/main" id="{022B8059-1086-4D58-024D-17A6DC05E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300" y="1149897"/>
            <a:ext cx="2669400" cy="2707073"/>
          </a:xfrm>
          <a:prstGeom prst="rect">
            <a:avLst/>
          </a:prstGeom>
        </p:spPr>
      </p:pic>
    </p:spTree>
    <p:extLst>
      <p:ext uri="{BB962C8B-B14F-4D97-AF65-F5344CB8AC3E}">
        <p14:creationId xmlns:p14="http://schemas.microsoft.com/office/powerpoint/2010/main" val="1156890163"/>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4272-93D1-1C9D-68F3-A3F0E7321B7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A4E246E-C5B6-1450-F092-501AB03E9A97}"/>
              </a:ext>
            </a:extLst>
          </p:cNvPr>
          <p:cNvSpPr>
            <a:spLocks noGrp="1"/>
          </p:cNvSpPr>
          <p:nvPr>
            <p:ph type="body" idx="1"/>
          </p:nvPr>
        </p:nvSpPr>
        <p:spPr/>
        <p:txBody>
          <a:bodyPr/>
          <a:lstStyle/>
          <a:p>
            <a:endParaRPr lang="en-IN"/>
          </a:p>
        </p:txBody>
      </p:sp>
      <p:pic>
        <p:nvPicPr>
          <p:cNvPr id="1026" name="Picture 2" descr="Get In Contact With Us | Data Talks">
            <a:extLst>
              <a:ext uri="{FF2B5EF4-FFF2-40B4-BE49-F238E27FC236}">
                <a16:creationId xmlns:a16="http://schemas.microsoft.com/office/drawing/2014/main" id="{BF894E28-B031-B701-BF5F-625A17515C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2000"/>
                    </a14:imgEffect>
                  </a14:imgLayer>
                </a14:imgProps>
              </a:ext>
              <a:ext uri="{28A0092B-C50C-407E-A947-70E740481C1C}">
                <a14:useLocalDpi xmlns:a14="http://schemas.microsoft.com/office/drawing/2010/main" val="0"/>
              </a:ext>
            </a:extLst>
          </a:blip>
          <a:srcRect l="1019" r="10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A59B15F-6706-3C1D-3287-95ABD0A25CB1}"/>
              </a:ext>
            </a:extLst>
          </p:cNvPr>
          <p:cNvSpPr>
            <a:spLocks noChangeAspect="1"/>
          </p:cNvSpPr>
          <p:nvPr/>
        </p:nvSpPr>
        <p:spPr>
          <a:xfrm>
            <a:off x="-3773347" y="-6885969"/>
            <a:ext cx="19770260" cy="20662929"/>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51405C-7E8B-E7E8-B496-A51460780F10}"/>
              </a:ext>
            </a:extLst>
          </p:cNvPr>
          <p:cNvSpPr txBox="1"/>
          <p:nvPr/>
        </p:nvSpPr>
        <p:spPr>
          <a:xfrm>
            <a:off x="2806146" y="344169"/>
            <a:ext cx="3456652"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ANALYSIS</a:t>
            </a:r>
          </a:p>
        </p:txBody>
      </p:sp>
      <p:pic>
        <p:nvPicPr>
          <p:cNvPr id="6" name="Picture 5">
            <a:extLst>
              <a:ext uri="{FF2B5EF4-FFF2-40B4-BE49-F238E27FC236}">
                <a16:creationId xmlns:a16="http://schemas.microsoft.com/office/drawing/2014/main" id="{89134FF5-6729-066A-0F6D-808F5D74C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6920" y="365125"/>
            <a:ext cx="1307117" cy="1325564"/>
          </a:xfrm>
          <a:prstGeom prst="rect">
            <a:avLst/>
          </a:prstGeom>
        </p:spPr>
      </p:pic>
      <p:sp>
        <p:nvSpPr>
          <p:cNvPr id="7" name="TextBox 6">
            <a:extLst>
              <a:ext uri="{FF2B5EF4-FFF2-40B4-BE49-F238E27FC236}">
                <a16:creationId xmlns:a16="http://schemas.microsoft.com/office/drawing/2014/main" id="{A74EACAB-85A0-D082-5ED1-EC7FB3EA2BD2}"/>
              </a:ext>
            </a:extLst>
          </p:cNvPr>
          <p:cNvSpPr txBox="1"/>
          <p:nvPr/>
        </p:nvSpPr>
        <p:spPr>
          <a:xfrm>
            <a:off x="6256161" y="353058"/>
            <a:ext cx="2336800"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TOOLS</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52828634-26E3-A825-33BA-6B3F0CF3712A}"/>
                  </a:ext>
                </a:extLst>
              </p:cNvPr>
              <p:cNvGraphicFramePr>
                <a:graphicFrameLocks noChangeAspect="1"/>
              </p:cNvGraphicFramePr>
              <p:nvPr>
                <p:extLst>
                  <p:ext uri="{D42A27DB-BD31-4B8C-83A1-F6EECF244321}">
                    <p14:modId xmlns:p14="http://schemas.microsoft.com/office/powerpoint/2010/main" val="1364538898"/>
                  </p:ext>
                </p:extLst>
              </p:nvPr>
            </p:nvGraphicFramePr>
            <p:xfrm>
              <a:off x="6454858" y="2321656"/>
              <a:ext cx="4495874" cy="2528929"/>
            </p:xfrm>
            <a:graphic>
              <a:graphicData uri="http://schemas.microsoft.com/office/powerpoint/2016/sectionzoom">
                <psez:sectionZm>
                  <psez:sectionZmObj sectionId="{E75594F1-8FF5-43F4-855B-1D3AD9F252D7}">
                    <psez:zmPr id="{2C3A3E0D-46A4-401A-93D3-0A252666770E}" transitionDur="1000" showBg="0">
                      <p166:blipFill xmlns:p166="http://schemas.microsoft.com/office/powerpoint/2016/6/main">
                        <a:blip r:embed="rId6"/>
                        <a:stretch>
                          <a:fillRect/>
                        </a:stretch>
                      </p166:blipFill>
                      <p166:spPr xmlns:p166="http://schemas.microsoft.com/office/powerpoint/2016/6/main">
                        <a:xfrm>
                          <a:off x="0" y="0"/>
                          <a:ext cx="4495874" cy="2528929"/>
                        </a:xfrm>
                        <a:prstGeom prst="rect">
                          <a:avLst/>
                        </a:prstGeom>
                      </p166:spPr>
                    </psez:zmPr>
                  </psez:sectionZmObj>
                </psez:sectionZm>
              </a:graphicData>
            </a:graphic>
          </p:graphicFrame>
        </mc:Choice>
        <mc:Fallback xmlns="">
          <p:pic>
            <p:nvPicPr>
              <p:cNvPr id="14" name="Section Zoom 13">
                <a:hlinkClick r:id="rId7" action="ppaction://hlinksldjump"/>
                <a:extLst>
                  <a:ext uri="{FF2B5EF4-FFF2-40B4-BE49-F238E27FC236}">
                    <a16:creationId xmlns:a16="http://schemas.microsoft.com/office/drawing/2014/main" id="{52828634-26E3-A825-33BA-6B3F0CF3712A}"/>
                  </a:ext>
                </a:extLst>
              </p:cNvPr>
              <p:cNvPicPr>
                <a:picLocks noGrp="1" noRot="1" noChangeAspect="1" noMove="1" noResize="1" noEditPoints="1" noAdjustHandles="1" noChangeArrowheads="1" noChangeShapeType="1"/>
              </p:cNvPicPr>
              <p:nvPr/>
            </p:nvPicPr>
            <p:blipFill>
              <a:blip r:embed="rId8"/>
              <a:stretch>
                <a:fillRect/>
              </a:stretch>
            </p:blipFill>
            <p:spPr>
              <a:xfrm>
                <a:off x="6454858" y="2321656"/>
                <a:ext cx="4495874" cy="252892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5AB66BDB-BCF6-6D15-C323-7A5C000B4DBC}"/>
                  </a:ext>
                </a:extLst>
              </p:cNvPr>
              <p:cNvGraphicFramePr>
                <a:graphicFrameLocks noChangeAspect="1"/>
              </p:cNvGraphicFramePr>
              <p:nvPr>
                <p:extLst>
                  <p:ext uri="{D42A27DB-BD31-4B8C-83A1-F6EECF244321}">
                    <p14:modId xmlns:p14="http://schemas.microsoft.com/office/powerpoint/2010/main" val="2025002547"/>
                  </p:ext>
                </p:extLst>
              </p:nvPr>
            </p:nvGraphicFramePr>
            <p:xfrm>
              <a:off x="1241268" y="2284038"/>
              <a:ext cx="4480000" cy="2520000"/>
            </p:xfrm>
            <a:graphic>
              <a:graphicData uri="http://schemas.microsoft.com/office/powerpoint/2016/sectionzoom">
                <psez:sectionZm>
                  <psez:sectionZmObj sectionId="{F0DFB7AE-F715-4EE9-BDE8-E8E5568BDAD0}">
                    <psez:zmPr id="{CC4572FC-D711-49D8-B55B-19B6CBB0AFC4}" transitionDur="1000" showBg="0">
                      <p166:blipFill xmlns:p166="http://schemas.microsoft.com/office/powerpoint/2016/6/main">
                        <a:blip r:embed="rId9"/>
                        <a:stretch>
                          <a:fillRect/>
                        </a:stretch>
                      </p166:blipFill>
                      <p166:spPr xmlns:p166="http://schemas.microsoft.com/office/powerpoint/2016/6/main">
                        <a:xfrm>
                          <a:off x="0" y="0"/>
                          <a:ext cx="4480000" cy="2520000"/>
                        </a:xfrm>
                        <a:prstGeom prst="rect">
                          <a:avLst/>
                        </a:prstGeom>
                      </p166:spPr>
                    </psez:zmPr>
                  </psez:sectionZmObj>
                </psez:sectionZm>
              </a:graphicData>
            </a:graphic>
          </p:graphicFrame>
        </mc:Choice>
        <mc:Fallback xmlns="">
          <p:pic>
            <p:nvPicPr>
              <p:cNvPr id="16" name="Section Zoom 15">
                <a:hlinkClick r:id="rId10" action="ppaction://hlinksldjump"/>
                <a:extLst>
                  <a:ext uri="{FF2B5EF4-FFF2-40B4-BE49-F238E27FC236}">
                    <a16:creationId xmlns:a16="http://schemas.microsoft.com/office/drawing/2014/main" id="{5AB66BDB-BCF6-6D15-C323-7A5C000B4DBC}"/>
                  </a:ext>
                </a:extLst>
              </p:cNvPr>
              <p:cNvPicPr>
                <a:picLocks noGrp="1" noRot="1" noChangeAspect="1" noMove="1" noResize="1" noEditPoints="1" noAdjustHandles="1" noChangeArrowheads="1" noChangeShapeType="1"/>
              </p:cNvPicPr>
              <p:nvPr/>
            </p:nvPicPr>
            <p:blipFill>
              <a:blip r:embed="rId11"/>
              <a:stretch>
                <a:fillRect/>
              </a:stretch>
            </p:blipFill>
            <p:spPr>
              <a:xfrm>
                <a:off x="1241268" y="2284038"/>
                <a:ext cx="4480000" cy="2520000"/>
              </a:xfrm>
              <a:prstGeom prst="rect">
                <a:avLst/>
              </a:prstGeom>
            </p:spPr>
          </p:pic>
        </mc:Fallback>
      </mc:AlternateContent>
    </p:spTree>
    <p:extLst>
      <p:ext uri="{BB962C8B-B14F-4D97-AF65-F5344CB8AC3E}">
        <p14:creationId xmlns:p14="http://schemas.microsoft.com/office/powerpoint/2010/main" val="1744159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1B62E3-D064-7CBC-0FCB-04581E583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58A54-DE99-604C-218E-56CA6E62D7A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098229C-7DA0-1778-F673-A6F1C719F25F}"/>
              </a:ext>
            </a:extLst>
          </p:cNvPr>
          <p:cNvSpPr>
            <a:spLocks noGrp="1"/>
          </p:cNvSpPr>
          <p:nvPr>
            <p:ph type="body" idx="1"/>
          </p:nvPr>
        </p:nvSpPr>
        <p:spPr/>
        <p:txBody>
          <a:bodyPr/>
          <a:lstStyle/>
          <a:p>
            <a:endParaRPr lang="en-US"/>
          </a:p>
        </p:txBody>
      </p:sp>
      <p:sp>
        <p:nvSpPr>
          <p:cNvPr id="4" name="Rectangle: Rounded Corners 3">
            <a:extLst>
              <a:ext uri="{FF2B5EF4-FFF2-40B4-BE49-F238E27FC236}">
                <a16:creationId xmlns:a16="http://schemas.microsoft.com/office/drawing/2014/main" id="{804077BC-1EB0-FB4D-1A6B-32F5E87B9641}"/>
              </a:ext>
            </a:extLst>
          </p:cNvPr>
          <p:cNvSpPr/>
          <p:nvPr/>
        </p:nvSpPr>
        <p:spPr>
          <a:xfrm>
            <a:off x="1391920" y="304800"/>
            <a:ext cx="9662160" cy="6248400"/>
          </a:xfrm>
          <a:prstGeom prst="roundRect">
            <a:avLst/>
          </a:prstGeom>
          <a:solidFill>
            <a:srgbClr val="3A2E34">
              <a:alpha val="69000"/>
            </a:srgbClr>
          </a:solid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CD2AC23-E067-7C73-D669-47F01C2F4111}"/>
              </a:ext>
            </a:extLst>
          </p:cNvPr>
          <p:cNvSpPr txBox="1"/>
          <p:nvPr/>
        </p:nvSpPr>
        <p:spPr>
          <a:xfrm>
            <a:off x="3421434" y="4316254"/>
            <a:ext cx="5603132" cy="830997"/>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POWER BI</a:t>
            </a:r>
          </a:p>
        </p:txBody>
      </p:sp>
      <p:pic>
        <p:nvPicPr>
          <p:cNvPr id="9" name="Picture 8">
            <a:extLst>
              <a:ext uri="{FF2B5EF4-FFF2-40B4-BE49-F238E27FC236}">
                <a16:creationId xmlns:a16="http://schemas.microsoft.com/office/drawing/2014/main" id="{0007E8A6-05B1-58AA-2457-7D3446C3F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756" y="872025"/>
            <a:ext cx="5040487" cy="2838112"/>
          </a:xfrm>
          <a:prstGeom prst="rect">
            <a:avLst/>
          </a:prstGeom>
        </p:spPr>
      </p:pic>
    </p:spTree>
    <p:extLst>
      <p:ext uri="{BB962C8B-B14F-4D97-AF65-F5344CB8AC3E}">
        <p14:creationId xmlns:p14="http://schemas.microsoft.com/office/powerpoint/2010/main" val="1830936759"/>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75000"/>
                    </a14:imgEffect>
                  </a14:imgLayer>
                </a14:imgProps>
              </a:ext>
            </a:extLst>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210F2B64-2770-98DD-55A5-269B78A1A73F}"/>
                  </a:ext>
                </a:extLst>
              </p:cNvPr>
              <p:cNvGraphicFramePr>
                <a:graphicFrameLocks noChangeAspect="1"/>
              </p:cNvGraphicFramePr>
              <p:nvPr>
                <p:extLst>
                  <p:ext uri="{D42A27DB-BD31-4B8C-83A1-F6EECF244321}">
                    <p14:modId xmlns:p14="http://schemas.microsoft.com/office/powerpoint/2010/main" val="1153545085"/>
                  </p:ext>
                </p:extLst>
              </p:nvPr>
            </p:nvGraphicFramePr>
            <p:xfrm>
              <a:off x="5194791" y="3306820"/>
              <a:ext cx="2240000" cy="1260000"/>
            </p:xfrm>
            <a:graphic>
              <a:graphicData uri="http://schemas.microsoft.com/office/powerpoint/2016/sectionzoom">
                <psez:sectionZm>
                  <psez:sectionZmObj sectionId="{AD6ECAE4-9E93-4637-B8F5-9193B7321873}">
                    <psez:zmPr id="{6D92CAAF-EE81-4D78-9319-508AA90C7F74}" transitionDur="1000" showBg="0">
                      <p166:blipFill xmlns:p166="http://schemas.microsoft.com/office/powerpoint/2016/6/main">
                        <a:blip r:embed="rId4"/>
                        <a:stretch>
                          <a:fillRect/>
                        </a:stretch>
                      </p166:blipFill>
                      <p166:spPr xmlns:p166="http://schemas.microsoft.com/office/powerpoint/2016/6/main">
                        <a:xfrm>
                          <a:off x="0" y="0"/>
                          <a:ext cx="2240000" cy="1260000"/>
                        </a:xfrm>
                        <a:prstGeom prst="rect">
                          <a:avLst/>
                        </a:prstGeom>
                      </p166:spPr>
                    </psez:zmPr>
                  </psez:sectionZmObj>
                </psez:sectionZm>
              </a:graphicData>
            </a:graphic>
          </p:graphicFrame>
        </mc:Choice>
        <mc:Fallback xmlns="">
          <p:pic>
            <p:nvPicPr>
              <p:cNvPr id="16" name="Section Zoom 15">
                <a:hlinkClick r:id="rId5" action="ppaction://hlinksldjump"/>
                <a:extLst>
                  <a:ext uri="{FF2B5EF4-FFF2-40B4-BE49-F238E27FC236}">
                    <a16:creationId xmlns:a16="http://schemas.microsoft.com/office/drawing/2014/main" id="{210F2B64-2770-98DD-55A5-269B78A1A73F}"/>
                  </a:ext>
                </a:extLst>
              </p:cNvPr>
              <p:cNvPicPr>
                <a:picLocks noGrp="1" noRot="1" noChangeAspect="1" noMove="1" noResize="1" noEditPoints="1" noAdjustHandles="1" noChangeArrowheads="1" noChangeShapeType="1"/>
              </p:cNvPicPr>
              <p:nvPr/>
            </p:nvPicPr>
            <p:blipFill>
              <a:blip r:embed="rId6"/>
              <a:stretch>
                <a:fillRect/>
              </a:stretch>
            </p:blipFill>
            <p:spPr>
              <a:xfrm>
                <a:off x="5194791" y="3306820"/>
                <a:ext cx="2240000" cy="126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E168FE13-EF1E-B548-452A-456921D3C1B3}"/>
                  </a:ext>
                </a:extLst>
              </p:cNvPr>
              <p:cNvGraphicFramePr>
                <a:graphicFrameLocks noChangeAspect="1"/>
              </p:cNvGraphicFramePr>
              <p:nvPr>
                <p:extLst>
                  <p:ext uri="{D42A27DB-BD31-4B8C-83A1-F6EECF244321}">
                    <p14:modId xmlns:p14="http://schemas.microsoft.com/office/powerpoint/2010/main" val="2530335422"/>
                  </p:ext>
                </p:extLst>
              </p:nvPr>
            </p:nvGraphicFramePr>
            <p:xfrm>
              <a:off x="1907427" y="1725747"/>
              <a:ext cx="2240000" cy="1260000"/>
            </p:xfrm>
            <a:graphic>
              <a:graphicData uri="http://schemas.microsoft.com/office/powerpoint/2016/sectionzoom">
                <psez:sectionZm>
                  <psez:sectionZmObj sectionId="{D0B22BA6-BF67-48B3-B719-D826100F6324}">
                    <psez:zmPr id="{E8078163-5C87-4398-929E-9F6589624CBD}" transitionDur="1000" showBg="0">
                      <p166:blipFill xmlns:p166="http://schemas.microsoft.com/office/powerpoint/2016/6/main">
                        <a:blip r:embed="rId7"/>
                        <a:stretch>
                          <a:fillRect/>
                        </a:stretch>
                      </p166:blipFill>
                      <p166:spPr xmlns:p166="http://schemas.microsoft.com/office/powerpoint/2016/6/main">
                        <a:xfrm>
                          <a:off x="0" y="0"/>
                          <a:ext cx="2240000" cy="1260000"/>
                        </a:xfrm>
                        <a:prstGeom prst="rect">
                          <a:avLst/>
                        </a:prstGeom>
                        <a:noFill/>
                      </p166:spPr>
                    </psez:zmPr>
                  </psez:sectionZmObj>
                </psez:sectionZm>
              </a:graphicData>
            </a:graphic>
          </p:graphicFrame>
        </mc:Choice>
        <mc:Fallback xmlns="">
          <p:pic>
            <p:nvPicPr>
              <p:cNvPr id="6" name="Section Zoom 5">
                <a:hlinkClick r:id="rId8" action="ppaction://hlinksldjump"/>
                <a:extLst>
                  <a:ext uri="{FF2B5EF4-FFF2-40B4-BE49-F238E27FC236}">
                    <a16:creationId xmlns:a16="http://schemas.microsoft.com/office/drawing/2014/main" id="{E168FE13-EF1E-B548-452A-456921D3C1B3}"/>
                  </a:ext>
                </a:extLst>
              </p:cNvPr>
              <p:cNvPicPr>
                <a:picLocks noGrp="1" noRot="1" noChangeAspect="1" noMove="1" noResize="1" noEditPoints="1" noAdjustHandles="1" noChangeArrowheads="1" noChangeShapeType="1"/>
              </p:cNvPicPr>
              <p:nvPr/>
            </p:nvPicPr>
            <p:blipFill>
              <a:blip r:embed="rId9"/>
              <a:stretch>
                <a:fillRect/>
              </a:stretch>
            </p:blipFill>
            <p:spPr>
              <a:xfrm>
                <a:off x="1907427" y="1725747"/>
                <a:ext cx="2240000" cy="1260000"/>
              </a:xfrm>
              <a:prstGeom prst="rect">
                <a:avLst/>
              </a:prstGeom>
              <a:noFill/>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2C002772-1535-070D-D545-2FF9D2ED1B76}"/>
                  </a:ext>
                </a:extLst>
              </p:cNvPr>
              <p:cNvGraphicFramePr>
                <a:graphicFrameLocks noChangeAspect="1"/>
              </p:cNvGraphicFramePr>
              <p:nvPr>
                <p:extLst>
                  <p:ext uri="{D42A27DB-BD31-4B8C-83A1-F6EECF244321}">
                    <p14:modId xmlns:p14="http://schemas.microsoft.com/office/powerpoint/2010/main" val="2615440149"/>
                  </p:ext>
                </p:extLst>
              </p:nvPr>
            </p:nvGraphicFramePr>
            <p:xfrm>
              <a:off x="4065697" y="1725747"/>
              <a:ext cx="2240000" cy="1260000"/>
            </p:xfrm>
            <a:graphic>
              <a:graphicData uri="http://schemas.microsoft.com/office/powerpoint/2016/sectionzoom">
                <psez:sectionZm>
                  <psez:sectionZmObj sectionId="{63F3129F-C6E1-4CEC-8C28-ECEFD110600C}">
                    <psez:zmPr id="{2543982F-ACCF-4A6E-8678-11354A7E08AA}" transitionDur="1000" showBg="0">
                      <p166:blipFill xmlns:p166="http://schemas.microsoft.com/office/powerpoint/2016/6/main">
                        <a:blip r:embed="rId10"/>
                        <a:stretch>
                          <a:fillRect/>
                        </a:stretch>
                      </p166:blipFill>
                      <p166:spPr xmlns:p166="http://schemas.microsoft.com/office/powerpoint/2016/6/main">
                        <a:xfrm>
                          <a:off x="0" y="0"/>
                          <a:ext cx="2240000" cy="1260000"/>
                        </a:xfrm>
                        <a:prstGeom prst="rect">
                          <a:avLst/>
                        </a:prstGeom>
                      </p166:spPr>
                    </psez:zmPr>
                  </psez:sectionZmObj>
                </psez:sectionZm>
              </a:graphicData>
            </a:graphic>
          </p:graphicFrame>
        </mc:Choice>
        <mc:Fallback xmlns="">
          <p:pic>
            <p:nvPicPr>
              <p:cNvPr id="8" name="Section Zoom 7">
                <a:hlinkClick r:id="rId11" action="ppaction://hlinksldjump"/>
                <a:extLst>
                  <a:ext uri="{FF2B5EF4-FFF2-40B4-BE49-F238E27FC236}">
                    <a16:creationId xmlns:a16="http://schemas.microsoft.com/office/drawing/2014/main" id="{2C002772-1535-070D-D545-2FF9D2ED1B76}"/>
                  </a:ext>
                </a:extLst>
              </p:cNvPr>
              <p:cNvPicPr>
                <a:picLocks noGrp="1" noRot="1" noChangeAspect="1" noMove="1" noResize="1" noEditPoints="1" noAdjustHandles="1" noChangeArrowheads="1" noChangeShapeType="1"/>
              </p:cNvPicPr>
              <p:nvPr/>
            </p:nvPicPr>
            <p:blipFill>
              <a:blip r:embed="rId12"/>
              <a:stretch>
                <a:fillRect/>
              </a:stretch>
            </p:blipFill>
            <p:spPr>
              <a:xfrm>
                <a:off x="4065697" y="1725747"/>
                <a:ext cx="2240000" cy="126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00F623E2-7ECC-7AD9-711B-30AB9B03C839}"/>
                  </a:ext>
                </a:extLst>
              </p:cNvPr>
              <p:cNvGraphicFramePr>
                <a:graphicFrameLocks noChangeAspect="1"/>
              </p:cNvGraphicFramePr>
              <p:nvPr>
                <p:extLst>
                  <p:ext uri="{D42A27DB-BD31-4B8C-83A1-F6EECF244321}">
                    <p14:modId xmlns:p14="http://schemas.microsoft.com/office/powerpoint/2010/main" val="3388801943"/>
                  </p:ext>
                </p:extLst>
              </p:nvPr>
            </p:nvGraphicFramePr>
            <p:xfrm>
              <a:off x="6223967" y="1725747"/>
              <a:ext cx="2240000" cy="1260000"/>
            </p:xfrm>
            <a:graphic>
              <a:graphicData uri="http://schemas.microsoft.com/office/powerpoint/2016/sectionzoom">
                <psez:sectionZm>
                  <psez:sectionZmObj sectionId="{5E3CC4E4-045B-4FA9-AC53-9E5CD2E643F4}">
                    <psez:zmPr id="{F517C439-93E1-4039-B2CC-9EDB01B463B2}" transitionDur="1000" showBg="0">
                      <p166:blipFill xmlns:p166="http://schemas.microsoft.com/office/powerpoint/2016/6/main">
                        <a:blip r:embed="rId13"/>
                        <a:stretch>
                          <a:fillRect/>
                        </a:stretch>
                      </p166:blipFill>
                      <p166:spPr xmlns:p166="http://schemas.microsoft.com/office/powerpoint/2016/6/main">
                        <a:xfrm>
                          <a:off x="0" y="0"/>
                          <a:ext cx="2240000" cy="1260000"/>
                        </a:xfrm>
                        <a:prstGeom prst="rect">
                          <a:avLst/>
                        </a:prstGeom>
                      </p166:spPr>
                    </psez:zmPr>
                  </psez:sectionZmObj>
                </psez:sectionZm>
              </a:graphicData>
            </a:graphic>
          </p:graphicFrame>
        </mc:Choice>
        <mc:Fallback xmlns="">
          <p:pic>
            <p:nvPicPr>
              <p:cNvPr id="10" name="Section Zoom 9">
                <a:hlinkClick r:id="rId14" action="ppaction://hlinksldjump"/>
                <a:extLst>
                  <a:ext uri="{FF2B5EF4-FFF2-40B4-BE49-F238E27FC236}">
                    <a16:creationId xmlns:a16="http://schemas.microsoft.com/office/drawing/2014/main" id="{00F623E2-7ECC-7AD9-711B-30AB9B03C839}"/>
                  </a:ext>
                </a:extLst>
              </p:cNvPr>
              <p:cNvPicPr>
                <a:picLocks noGrp="1" noRot="1" noChangeAspect="1" noMove="1" noResize="1" noEditPoints="1" noAdjustHandles="1" noChangeArrowheads="1" noChangeShapeType="1"/>
              </p:cNvPicPr>
              <p:nvPr/>
            </p:nvPicPr>
            <p:blipFill>
              <a:blip r:embed="rId15"/>
              <a:stretch>
                <a:fillRect/>
              </a:stretch>
            </p:blipFill>
            <p:spPr>
              <a:xfrm>
                <a:off x="6223967" y="1725747"/>
                <a:ext cx="2240000" cy="126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B98CDA65-9F3C-8164-26CF-C587E559D539}"/>
                  </a:ext>
                </a:extLst>
              </p:cNvPr>
              <p:cNvGraphicFramePr>
                <a:graphicFrameLocks noChangeAspect="1"/>
              </p:cNvGraphicFramePr>
              <p:nvPr>
                <p:extLst>
                  <p:ext uri="{D42A27DB-BD31-4B8C-83A1-F6EECF244321}">
                    <p14:modId xmlns:p14="http://schemas.microsoft.com/office/powerpoint/2010/main" val="2747861043"/>
                  </p:ext>
                </p:extLst>
              </p:nvPr>
            </p:nvGraphicFramePr>
            <p:xfrm>
              <a:off x="8382236" y="1725747"/>
              <a:ext cx="2240000" cy="1260000"/>
            </p:xfrm>
            <a:graphic>
              <a:graphicData uri="http://schemas.microsoft.com/office/powerpoint/2016/sectionzoom">
                <psez:sectionZm>
                  <psez:sectionZmObj sectionId="{F159A32C-06FC-4DE5-8C4B-31736A957CF1}">
                    <psez:zmPr id="{90E1D66D-C22A-470C-B2AB-95B51F306C35}" transitionDur="1000" showBg="0">
                      <p166:blipFill xmlns:p166="http://schemas.microsoft.com/office/powerpoint/2016/6/main">
                        <a:blip r:embed="rId16"/>
                        <a:stretch>
                          <a:fillRect/>
                        </a:stretch>
                      </p166:blipFill>
                      <p166:spPr xmlns:p166="http://schemas.microsoft.com/office/powerpoint/2016/6/main">
                        <a:xfrm>
                          <a:off x="0" y="0"/>
                          <a:ext cx="2240000" cy="1260000"/>
                        </a:xfrm>
                        <a:prstGeom prst="rect">
                          <a:avLst/>
                        </a:prstGeom>
                      </p166:spPr>
                    </psez:zmPr>
                  </psez:sectionZmObj>
                </psez:sectionZm>
              </a:graphicData>
            </a:graphic>
          </p:graphicFrame>
        </mc:Choice>
        <mc:Fallback xmlns="">
          <p:pic>
            <p:nvPicPr>
              <p:cNvPr id="12" name="Section Zoom 11">
                <a:hlinkClick r:id="rId17" action="ppaction://hlinksldjump"/>
                <a:extLst>
                  <a:ext uri="{FF2B5EF4-FFF2-40B4-BE49-F238E27FC236}">
                    <a16:creationId xmlns:a16="http://schemas.microsoft.com/office/drawing/2014/main" id="{B98CDA65-9F3C-8164-26CF-C587E559D539}"/>
                  </a:ext>
                </a:extLst>
              </p:cNvPr>
              <p:cNvPicPr>
                <a:picLocks noGrp="1" noRot="1" noChangeAspect="1" noMove="1" noResize="1" noEditPoints="1" noAdjustHandles="1" noChangeArrowheads="1" noChangeShapeType="1"/>
              </p:cNvPicPr>
              <p:nvPr/>
            </p:nvPicPr>
            <p:blipFill>
              <a:blip r:embed="rId18"/>
              <a:stretch>
                <a:fillRect/>
              </a:stretch>
            </p:blipFill>
            <p:spPr>
              <a:xfrm>
                <a:off x="8382236" y="1725747"/>
                <a:ext cx="2240000" cy="126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EA498409-047E-3F6D-51EC-50678F2993E1}"/>
                  </a:ext>
                </a:extLst>
              </p:cNvPr>
              <p:cNvGraphicFramePr>
                <a:graphicFrameLocks noChangeAspect="1"/>
              </p:cNvGraphicFramePr>
              <p:nvPr>
                <p:extLst>
                  <p:ext uri="{D42A27DB-BD31-4B8C-83A1-F6EECF244321}">
                    <p14:modId xmlns:p14="http://schemas.microsoft.com/office/powerpoint/2010/main" val="3627988399"/>
                  </p:ext>
                </p:extLst>
              </p:nvPr>
            </p:nvGraphicFramePr>
            <p:xfrm>
              <a:off x="3045615" y="3336694"/>
              <a:ext cx="2240000" cy="1260000"/>
            </p:xfrm>
            <a:graphic>
              <a:graphicData uri="http://schemas.microsoft.com/office/powerpoint/2016/sectionzoom">
                <psez:sectionZm>
                  <psez:sectionZmObj sectionId="{2B73557D-9A96-4E76-8A31-1D0C273F2CE0}">
                    <psez:zmPr id="{2BE115BE-4503-43F3-89BB-C9BBE62C59EF}" transitionDur="1000" showBg="0">
                      <p166:blipFill xmlns:p166="http://schemas.microsoft.com/office/powerpoint/2016/6/main">
                        <a:blip r:embed="rId19"/>
                        <a:stretch>
                          <a:fillRect/>
                        </a:stretch>
                      </p166:blipFill>
                      <p166:spPr xmlns:p166="http://schemas.microsoft.com/office/powerpoint/2016/6/main">
                        <a:xfrm>
                          <a:off x="0" y="0"/>
                          <a:ext cx="2240000" cy="1260000"/>
                        </a:xfrm>
                        <a:prstGeom prst="rect">
                          <a:avLst/>
                        </a:prstGeom>
                      </p166:spPr>
                    </psez:zmPr>
                  </psez:sectionZmObj>
                </psez:sectionZm>
              </a:graphicData>
            </a:graphic>
          </p:graphicFrame>
        </mc:Choice>
        <mc:Fallback xmlns="">
          <p:pic>
            <p:nvPicPr>
              <p:cNvPr id="17" name="Section Zoom 16">
                <a:hlinkClick r:id="rId20" action="ppaction://hlinksldjump"/>
                <a:extLst>
                  <a:ext uri="{FF2B5EF4-FFF2-40B4-BE49-F238E27FC236}">
                    <a16:creationId xmlns:a16="http://schemas.microsoft.com/office/drawing/2014/main" id="{EA498409-047E-3F6D-51EC-50678F2993E1}"/>
                  </a:ext>
                </a:extLst>
              </p:cNvPr>
              <p:cNvPicPr>
                <a:picLocks noGrp="1" noRot="1" noChangeAspect="1" noMove="1" noResize="1" noEditPoints="1" noAdjustHandles="1" noChangeArrowheads="1" noChangeShapeType="1"/>
              </p:cNvPicPr>
              <p:nvPr/>
            </p:nvPicPr>
            <p:blipFill>
              <a:blip r:embed="rId21"/>
              <a:stretch>
                <a:fillRect/>
              </a:stretch>
            </p:blipFill>
            <p:spPr>
              <a:xfrm>
                <a:off x="3045615" y="3336694"/>
                <a:ext cx="2240000" cy="126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EEA22C04-FA57-2B13-EA5D-BCB6909369F1}"/>
                  </a:ext>
                </a:extLst>
              </p:cNvPr>
              <p:cNvGraphicFramePr>
                <a:graphicFrameLocks noChangeAspect="1"/>
              </p:cNvGraphicFramePr>
              <p:nvPr>
                <p:extLst>
                  <p:ext uri="{D42A27DB-BD31-4B8C-83A1-F6EECF244321}">
                    <p14:modId xmlns:p14="http://schemas.microsoft.com/office/powerpoint/2010/main" val="3801363453"/>
                  </p:ext>
                </p:extLst>
              </p:nvPr>
            </p:nvGraphicFramePr>
            <p:xfrm>
              <a:off x="6314791" y="4947641"/>
              <a:ext cx="2240000" cy="1260000"/>
            </p:xfrm>
            <a:graphic>
              <a:graphicData uri="http://schemas.microsoft.com/office/powerpoint/2016/sectionzoom">
                <psez:sectionZm>
                  <psez:sectionZmObj sectionId="{CC7AD47A-23D1-412E-855B-5F6B6AC238EE}">
                    <psez:zmPr id="{E93BDDC8-7DF5-4FBA-A54C-BABAF508C1DE}" transitionDur="1000" showBg="0">
                      <p166:blipFill xmlns:p166="http://schemas.microsoft.com/office/powerpoint/2016/6/main">
                        <a:blip r:embed="rId22"/>
                        <a:stretch>
                          <a:fillRect/>
                        </a:stretch>
                      </p166:blipFill>
                      <p166:spPr xmlns:p166="http://schemas.microsoft.com/office/powerpoint/2016/6/main">
                        <a:xfrm>
                          <a:off x="0" y="0"/>
                          <a:ext cx="2240000" cy="1260000"/>
                        </a:xfrm>
                        <a:prstGeom prst="rect">
                          <a:avLst/>
                        </a:prstGeom>
                      </p166:spPr>
                    </psez:zmPr>
                  </psez:sectionZmObj>
                </psez:sectionZm>
              </a:graphicData>
            </a:graphic>
          </p:graphicFrame>
        </mc:Choice>
        <mc:Fallback xmlns="">
          <p:pic>
            <p:nvPicPr>
              <p:cNvPr id="26" name="Section Zoom 25">
                <a:hlinkClick r:id="rId23" action="ppaction://hlinksldjump"/>
                <a:extLst>
                  <a:ext uri="{FF2B5EF4-FFF2-40B4-BE49-F238E27FC236}">
                    <a16:creationId xmlns:a16="http://schemas.microsoft.com/office/drawing/2014/main" id="{EEA22C04-FA57-2B13-EA5D-BCB6909369F1}"/>
                  </a:ext>
                </a:extLst>
              </p:cNvPr>
              <p:cNvPicPr>
                <a:picLocks noGrp="1" noRot="1" noChangeAspect="1" noMove="1" noResize="1" noEditPoints="1" noAdjustHandles="1" noChangeArrowheads="1" noChangeShapeType="1"/>
              </p:cNvPicPr>
              <p:nvPr/>
            </p:nvPicPr>
            <p:blipFill>
              <a:blip r:embed="rId24"/>
              <a:stretch>
                <a:fillRect/>
              </a:stretch>
            </p:blipFill>
            <p:spPr>
              <a:xfrm>
                <a:off x="6314791" y="4947641"/>
                <a:ext cx="2240000" cy="126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6DEA96F5-3337-C57F-CB23-A43198EC9D80}"/>
                  </a:ext>
                </a:extLst>
              </p:cNvPr>
              <p:cNvGraphicFramePr>
                <a:graphicFrameLocks noChangeAspect="1"/>
              </p:cNvGraphicFramePr>
              <p:nvPr>
                <p:extLst>
                  <p:ext uri="{D42A27DB-BD31-4B8C-83A1-F6EECF244321}">
                    <p14:modId xmlns:p14="http://schemas.microsoft.com/office/powerpoint/2010/main" val="4059403450"/>
                  </p:ext>
                </p:extLst>
              </p:nvPr>
            </p:nvGraphicFramePr>
            <p:xfrm>
              <a:off x="4047792" y="4947641"/>
              <a:ext cx="2240000" cy="1260000"/>
            </p:xfrm>
            <a:graphic>
              <a:graphicData uri="http://schemas.microsoft.com/office/powerpoint/2016/sectionzoom">
                <psez:sectionZm>
                  <psez:sectionZmObj sectionId="{50779B21-1239-47DF-AEFE-039953EEAF60}">
                    <psez:zmPr id="{5DF3261D-0661-4561-A801-6AEBCDD3E50B}" transitionDur="1000" showBg="0">
                      <p166:blipFill xmlns:p166="http://schemas.microsoft.com/office/powerpoint/2016/6/main">
                        <a:blip r:embed="rId25"/>
                        <a:stretch>
                          <a:fillRect/>
                        </a:stretch>
                      </p166:blipFill>
                      <p166:spPr xmlns:p166="http://schemas.microsoft.com/office/powerpoint/2016/6/main">
                        <a:xfrm>
                          <a:off x="0" y="0"/>
                          <a:ext cx="2240000" cy="1260000"/>
                        </a:xfrm>
                        <a:prstGeom prst="rect">
                          <a:avLst/>
                        </a:prstGeom>
                      </p166:spPr>
                    </psez:zmPr>
                  </psez:sectionZmObj>
                </psez:sectionZm>
              </a:graphicData>
            </a:graphic>
          </p:graphicFrame>
        </mc:Choice>
        <mc:Fallback xmlns="">
          <p:pic>
            <p:nvPicPr>
              <p:cNvPr id="28" name="Section Zoom 27">
                <a:hlinkClick r:id="rId26" action="ppaction://hlinksldjump"/>
                <a:extLst>
                  <a:ext uri="{FF2B5EF4-FFF2-40B4-BE49-F238E27FC236}">
                    <a16:creationId xmlns:a16="http://schemas.microsoft.com/office/drawing/2014/main" id="{6DEA96F5-3337-C57F-CB23-A43198EC9D80}"/>
                  </a:ext>
                </a:extLst>
              </p:cNvPr>
              <p:cNvPicPr>
                <a:picLocks noGrp="1" noRot="1" noChangeAspect="1" noMove="1" noResize="1" noEditPoints="1" noAdjustHandles="1" noChangeArrowheads="1" noChangeShapeType="1"/>
              </p:cNvPicPr>
              <p:nvPr/>
            </p:nvPicPr>
            <p:blipFill>
              <a:blip r:embed="rId27"/>
              <a:stretch>
                <a:fillRect/>
              </a:stretch>
            </p:blipFill>
            <p:spPr>
              <a:xfrm>
                <a:off x="4047792" y="4947641"/>
                <a:ext cx="2240000" cy="126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0" name="Section Zoom 29">
                <a:extLst>
                  <a:ext uri="{FF2B5EF4-FFF2-40B4-BE49-F238E27FC236}">
                    <a16:creationId xmlns:a16="http://schemas.microsoft.com/office/drawing/2014/main" id="{AC8FBEDB-FFEE-5291-EE42-ABBED9BD3352}"/>
                  </a:ext>
                </a:extLst>
              </p:cNvPr>
              <p:cNvGraphicFramePr>
                <a:graphicFrameLocks noChangeAspect="1"/>
              </p:cNvGraphicFramePr>
              <p:nvPr>
                <p:extLst>
                  <p:ext uri="{D42A27DB-BD31-4B8C-83A1-F6EECF244321}">
                    <p14:modId xmlns:p14="http://schemas.microsoft.com/office/powerpoint/2010/main" val="3158206466"/>
                  </p:ext>
                </p:extLst>
              </p:nvPr>
            </p:nvGraphicFramePr>
            <p:xfrm>
              <a:off x="7343967" y="3269456"/>
              <a:ext cx="2240000" cy="1260000"/>
            </p:xfrm>
            <a:graphic>
              <a:graphicData uri="http://schemas.microsoft.com/office/powerpoint/2016/sectionzoom">
                <psez:sectionZm>
                  <psez:sectionZmObj sectionId="{00E7411A-FA94-411D-A0B6-2BC485B009FB}">
                    <psez:zmPr id="{CFBA0160-2651-4BFE-95EC-0A0E3114C0BD}" transitionDur="1000" showBg="0">
                      <p166:blipFill xmlns:p166="http://schemas.microsoft.com/office/powerpoint/2016/6/main">
                        <a:blip r:embed="rId28"/>
                        <a:stretch>
                          <a:fillRect/>
                        </a:stretch>
                      </p166:blipFill>
                      <p166:spPr xmlns:p166="http://schemas.microsoft.com/office/powerpoint/2016/6/main">
                        <a:xfrm>
                          <a:off x="0" y="0"/>
                          <a:ext cx="2240000" cy="1260000"/>
                        </a:xfrm>
                        <a:prstGeom prst="rect">
                          <a:avLst/>
                        </a:prstGeom>
                      </p166:spPr>
                    </psez:zmPr>
                  </psez:sectionZmObj>
                </psez:sectionZm>
              </a:graphicData>
            </a:graphic>
          </p:graphicFrame>
        </mc:Choice>
        <mc:Fallback xmlns="">
          <p:pic>
            <p:nvPicPr>
              <p:cNvPr id="30" name="Section Zoom 29">
                <a:hlinkClick r:id="rId29" action="ppaction://hlinksldjump"/>
                <a:extLst>
                  <a:ext uri="{FF2B5EF4-FFF2-40B4-BE49-F238E27FC236}">
                    <a16:creationId xmlns:a16="http://schemas.microsoft.com/office/drawing/2014/main" id="{AC8FBEDB-FFEE-5291-EE42-ABBED9BD3352}"/>
                  </a:ext>
                </a:extLst>
              </p:cNvPr>
              <p:cNvPicPr>
                <a:picLocks noGrp="1" noRot="1" noChangeAspect="1" noMove="1" noResize="1" noEditPoints="1" noAdjustHandles="1" noChangeArrowheads="1" noChangeShapeType="1"/>
              </p:cNvPicPr>
              <p:nvPr/>
            </p:nvPicPr>
            <p:blipFill>
              <a:blip r:embed="rId30"/>
              <a:stretch>
                <a:fillRect/>
              </a:stretch>
            </p:blipFill>
            <p:spPr>
              <a:xfrm>
                <a:off x="7343967" y="3269456"/>
                <a:ext cx="2240000" cy="1260000"/>
              </a:xfrm>
              <a:prstGeom prst="rect">
                <a:avLst/>
              </a:prstGeom>
            </p:spPr>
          </p:pic>
        </mc:Fallback>
      </mc:AlternateContent>
      <p:sp>
        <p:nvSpPr>
          <p:cNvPr id="32" name="TextBox 31">
            <a:extLst>
              <a:ext uri="{FF2B5EF4-FFF2-40B4-BE49-F238E27FC236}">
                <a16:creationId xmlns:a16="http://schemas.microsoft.com/office/drawing/2014/main" id="{8E53F717-67A1-0864-924D-0FE0E049CC86}"/>
              </a:ext>
            </a:extLst>
          </p:cNvPr>
          <p:cNvSpPr txBox="1"/>
          <p:nvPr/>
        </p:nvSpPr>
        <p:spPr>
          <a:xfrm>
            <a:off x="-1010148" y="152865"/>
            <a:ext cx="6096000" cy="769441"/>
          </a:xfrm>
          <a:prstGeom prst="rect">
            <a:avLst/>
          </a:prstGeom>
          <a:noFill/>
        </p:spPr>
        <p:txBody>
          <a:bodyPr wrap="square">
            <a:spAutoFit/>
          </a:bodyPr>
          <a:lstStyle/>
          <a:p>
            <a:pPr algn="ctr"/>
            <a:r>
              <a:rPr lang="en-US" sz="4400">
                <a:solidFill>
                  <a:schemeClr val="bg1"/>
                </a:solidFill>
                <a:latin typeface="Arial Black" panose="020B0A04020102020204" pitchFamily="34" charset="0"/>
                <a:cs typeface="Calibri Light"/>
              </a:rPr>
              <a:t>CONTENTS</a:t>
            </a:r>
          </a:p>
        </p:txBody>
      </p:sp>
    </p:spTree>
    <p:extLst>
      <p:ext uri="{BB962C8B-B14F-4D97-AF65-F5344CB8AC3E}">
        <p14:creationId xmlns:p14="http://schemas.microsoft.com/office/powerpoint/2010/main" val="1900117694"/>
      </p:ext>
    </p:extLst>
  </p:cSld>
  <p:clrMapOvr>
    <a:masterClrMapping/>
  </p:clrMapOvr>
  <mc:AlternateContent xmlns:mc="http://schemas.openxmlformats.org/markup-compatibility/2006" xmlns:p14="http://schemas.microsoft.com/office/powerpoint/2010/main">
    <mc:Choice Requires="p14">
      <p:transition spd="med" p14:dur="700">
        <p14:reveal/>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1980-8477-A34C-8BBB-5DA138976E0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13689AF-34C4-C583-D847-2D54A5BAD9E6}"/>
              </a:ext>
            </a:extLst>
          </p:cNvPr>
          <p:cNvSpPr>
            <a:spLocks noGrp="1"/>
          </p:cNvSpPr>
          <p:nvPr>
            <p:ph type="body" idx="1"/>
          </p:nvPr>
        </p:nvSpPr>
        <p:spPr/>
        <p:txBody>
          <a:bodyPr/>
          <a:lstStyle/>
          <a:p>
            <a:endParaRPr lang="en-IN"/>
          </a:p>
        </p:txBody>
      </p:sp>
      <p:pic>
        <p:nvPicPr>
          <p:cNvPr id="10242" name="Picture 2" descr="Business meeting. Colleagues working together on project. 11190563 ...">
            <a:extLst>
              <a:ext uri="{FF2B5EF4-FFF2-40B4-BE49-F238E27FC236}">
                <a16:creationId xmlns:a16="http://schemas.microsoft.com/office/drawing/2014/main" id="{C8527E22-C826-C275-F8D8-62591942473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2000"/>
                    </a14:imgEffect>
                  </a14:imgLayer>
                </a14:imgProps>
              </a:ext>
              <a:ext uri="{28A0092B-C50C-407E-A947-70E740481C1C}">
                <a14:useLocalDpi xmlns:a14="http://schemas.microsoft.com/office/drawing/2010/main" val="0"/>
              </a:ext>
            </a:extLst>
          </a:blip>
          <a:srcRect l="-4" t="3132" r="-4" b="3132"/>
          <a:stretch/>
        </p:blipFill>
        <p:spPr bwMode="auto">
          <a:xfrm>
            <a:off x="-11950" y="-18701"/>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0A123F78-38AC-3BE9-1BF4-A2B340978A74}"/>
                  </a:ext>
                </a:extLst>
              </p:cNvPr>
              <p:cNvGraphicFramePr>
                <a:graphicFrameLocks noChangeAspect="1"/>
              </p:cNvGraphicFramePr>
              <p:nvPr>
                <p:extLst>
                  <p:ext uri="{D42A27DB-BD31-4B8C-83A1-F6EECF244321}">
                    <p14:modId xmlns:p14="http://schemas.microsoft.com/office/powerpoint/2010/main" val="2018037292"/>
                  </p:ext>
                </p:extLst>
              </p:nvPr>
            </p:nvGraphicFramePr>
            <p:xfrm>
              <a:off x="2884050" y="4406154"/>
              <a:ext cx="3200000" cy="1800000"/>
            </p:xfrm>
            <a:graphic>
              <a:graphicData uri="http://schemas.microsoft.com/office/powerpoint/2016/sectionzoom">
                <psez:sectionZm>
                  <psez:sectionZmObj sectionId="{922038E9-3CF9-4C79-97F5-421DFEAAEFCE}">
                    <psez:zmPr id="{2E2B4322-F653-4F68-A04A-239530060C28}" transitionDur="1000" showBg="0">
                      <p166:blipFill xmlns:p166="http://schemas.microsoft.com/office/powerpoint/2016/6/main">
                        <a:blip r:embed="rId5"/>
                        <a:stretch>
                          <a:fillRect/>
                        </a:stretch>
                      </p166:blipFill>
                      <p166:spPr xmlns:p166="http://schemas.microsoft.com/office/powerpoint/2016/6/main">
                        <a:xfrm>
                          <a:off x="0" y="0"/>
                          <a:ext cx="3200000" cy="1800000"/>
                        </a:xfrm>
                        <a:prstGeom prst="rect">
                          <a:avLst/>
                        </a:prstGeom>
                      </p166:spPr>
                    </psez:zmPr>
                  </psez:sectionZmObj>
                </psez:sectionZm>
              </a:graphicData>
            </a:graphic>
          </p:graphicFrame>
        </mc:Choice>
        <mc:Fallback xmlns="">
          <p:pic>
            <p:nvPicPr>
              <p:cNvPr id="5" name="Section Zoom 4">
                <a:hlinkClick r:id="rId6" action="ppaction://hlinksldjump"/>
                <a:extLst>
                  <a:ext uri="{FF2B5EF4-FFF2-40B4-BE49-F238E27FC236}">
                    <a16:creationId xmlns:a16="http://schemas.microsoft.com/office/drawing/2014/main" id="{0A123F78-38AC-3BE9-1BF4-A2B340978A74}"/>
                  </a:ext>
                </a:extLst>
              </p:cNvPr>
              <p:cNvPicPr>
                <a:picLocks noGrp="1" noRot="1" noChangeAspect="1" noMove="1" noResize="1" noEditPoints="1" noAdjustHandles="1" noChangeArrowheads="1" noChangeShapeType="1"/>
              </p:cNvPicPr>
              <p:nvPr/>
            </p:nvPicPr>
            <p:blipFill>
              <a:blip r:embed="rId7"/>
              <a:stretch>
                <a:fillRect/>
              </a:stretch>
            </p:blipFill>
            <p:spPr>
              <a:xfrm>
                <a:off x="2884050" y="4406154"/>
                <a:ext cx="3200000" cy="180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3D26CBF9-14D9-6223-1126-D4CF5EB0315E}"/>
                  </a:ext>
                </a:extLst>
              </p:cNvPr>
              <p:cNvGraphicFramePr>
                <a:graphicFrameLocks noChangeAspect="1"/>
              </p:cNvGraphicFramePr>
              <p:nvPr>
                <p:extLst>
                  <p:ext uri="{D42A27DB-BD31-4B8C-83A1-F6EECF244321}">
                    <p14:modId xmlns:p14="http://schemas.microsoft.com/office/powerpoint/2010/main" val="2995004267"/>
                  </p:ext>
                </p:extLst>
              </p:nvPr>
            </p:nvGraphicFramePr>
            <p:xfrm>
              <a:off x="838200" y="1988247"/>
              <a:ext cx="3200000" cy="1800000"/>
            </p:xfrm>
            <a:graphic>
              <a:graphicData uri="http://schemas.microsoft.com/office/powerpoint/2016/sectionzoom">
                <psez:sectionZm>
                  <psez:sectionZmObj sectionId="{AABFE924-B78C-4375-BDBA-6F997A2899D3}">
                    <psez:zmPr id="{33094F99-6D34-4DE5-95AF-385DA7F8858E}" transitionDur="1000" showBg="0">
                      <p166:blipFill xmlns:p166="http://schemas.microsoft.com/office/powerpoint/2016/6/main">
                        <a:blip r:embed="rId8"/>
                        <a:stretch>
                          <a:fillRect/>
                        </a:stretch>
                      </p166:blipFill>
                      <p166:spPr xmlns:p166="http://schemas.microsoft.com/office/powerpoint/2016/6/main">
                        <a:xfrm>
                          <a:off x="0" y="0"/>
                          <a:ext cx="3200000" cy="1800000"/>
                        </a:xfrm>
                        <a:prstGeom prst="rect">
                          <a:avLst/>
                        </a:prstGeom>
                      </p166:spPr>
                    </psez:zmPr>
                  </psez:sectionZmObj>
                </psez:sectionZm>
              </a:graphicData>
            </a:graphic>
          </p:graphicFrame>
        </mc:Choice>
        <mc:Fallback xmlns="">
          <p:pic>
            <p:nvPicPr>
              <p:cNvPr id="20" name="Section Zoom 19">
                <a:hlinkClick r:id="rId9" action="ppaction://hlinksldjump"/>
                <a:extLst>
                  <a:ext uri="{FF2B5EF4-FFF2-40B4-BE49-F238E27FC236}">
                    <a16:creationId xmlns:a16="http://schemas.microsoft.com/office/drawing/2014/main" id="{3D26CBF9-14D9-6223-1126-D4CF5EB0315E}"/>
                  </a:ext>
                </a:extLst>
              </p:cNvPr>
              <p:cNvPicPr>
                <a:picLocks noGrp="1" noRot="1" noChangeAspect="1" noMove="1" noResize="1" noEditPoints="1" noAdjustHandles="1" noChangeArrowheads="1" noChangeShapeType="1"/>
              </p:cNvPicPr>
              <p:nvPr/>
            </p:nvPicPr>
            <p:blipFill>
              <a:blip r:embed="rId10"/>
              <a:stretch>
                <a:fillRect/>
              </a:stretch>
            </p:blipFill>
            <p:spPr>
              <a:xfrm>
                <a:off x="838200" y="1988247"/>
                <a:ext cx="3200000" cy="180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542996D0-FBC6-421E-C950-3022AFD135FA}"/>
                  </a:ext>
                </a:extLst>
              </p:cNvPr>
              <p:cNvGraphicFramePr>
                <a:graphicFrameLocks noChangeAspect="1"/>
              </p:cNvGraphicFramePr>
              <p:nvPr>
                <p:extLst>
                  <p:ext uri="{D42A27DB-BD31-4B8C-83A1-F6EECF244321}">
                    <p14:modId xmlns:p14="http://schemas.microsoft.com/office/powerpoint/2010/main" val="2143341815"/>
                  </p:ext>
                </p:extLst>
              </p:nvPr>
            </p:nvGraphicFramePr>
            <p:xfrm>
              <a:off x="5383366" y="2186699"/>
              <a:ext cx="3200000" cy="1800000"/>
            </p:xfrm>
            <a:graphic>
              <a:graphicData uri="http://schemas.microsoft.com/office/powerpoint/2016/sectionzoom">
                <psez:sectionZm>
                  <psez:sectionZmObj sectionId="{078CDAF7-0737-4F92-BA1C-84EAEAAE8FA3}">
                    <psez:zmPr id="{E093B0AD-DEF3-465D-B44F-1D4EC5BDF594}" transitionDur="1000" showBg="0">
                      <p166:blipFill xmlns:p166="http://schemas.microsoft.com/office/powerpoint/2016/6/main">
                        <a:blip r:embed="rId11"/>
                        <a:stretch>
                          <a:fillRect/>
                        </a:stretch>
                      </p166:blipFill>
                      <p166:spPr xmlns:p166="http://schemas.microsoft.com/office/powerpoint/2016/6/main">
                        <a:xfrm>
                          <a:off x="0" y="0"/>
                          <a:ext cx="3200000" cy="1800000"/>
                        </a:xfrm>
                        <a:prstGeom prst="rect">
                          <a:avLst/>
                        </a:prstGeom>
                      </p166:spPr>
                    </psez:zmPr>
                  </psez:sectionZmObj>
                </psez:sectionZm>
              </a:graphicData>
            </a:graphic>
          </p:graphicFrame>
        </mc:Choice>
        <mc:Fallback xmlns="">
          <p:pic>
            <p:nvPicPr>
              <p:cNvPr id="22" name="Section Zoom 21">
                <a:hlinkClick r:id="rId12" action="ppaction://hlinksldjump"/>
                <a:extLst>
                  <a:ext uri="{FF2B5EF4-FFF2-40B4-BE49-F238E27FC236}">
                    <a16:creationId xmlns:a16="http://schemas.microsoft.com/office/drawing/2014/main" id="{542996D0-FBC6-421E-C950-3022AFD135FA}"/>
                  </a:ext>
                </a:extLst>
              </p:cNvPr>
              <p:cNvPicPr>
                <a:picLocks noGrp="1" noRot="1" noChangeAspect="1" noMove="1" noResize="1" noEditPoints="1" noAdjustHandles="1" noChangeArrowheads="1" noChangeShapeType="1"/>
              </p:cNvPicPr>
              <p:nvPr/>
            </p:nvPicPr>
            <p:blipFill>
              <a:blip r:embed="rId13"/>
              <a:stretch>
                <a:fillRect/>
              </a:stretch>
            </p:blipFill>
            <p:spPr>
              <a:xfrm>
                <a:off x="5383366" y="2186699"/>
                <a:ext cx="3200000" cy="180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91449095-328B-1B28-351C-AA94D4D17F6A}"/>
                  </a:ext>
                </a:extLst>
              </p:cNvPr>
              <p:cNvGraphicFramePr>
                <a:graphicFrameLocks noChangeAspect="1"/>
              </p:cNvGraphicFramePr>
              <p:nvPr>
                <p:extLst>
                  <p:ext uri="{D42A27DB-BD31-4B8C-83A1-F6EECF244321}">
                    <p14:modId xmlns:p14="http://schemas.microsoft.com/office/powerpoint/2010/main" val="4213676941"/>
                  </p:ext>
                </p:extLst>
              </p:nvPr>
            </p:nvGraphicFramePr>
            <p:xfrm>
              <a:off x="7538025" y="4367728"/>
              <a:ext cx="3200000" cy="1800000"/>
            </p:xfrm>
            <a:graphic>
              <a:graphicData uri="http://schemas.microsoft.com/office/powerpoint/2016/sectionzoom">
                <psez:sectionZm>
                  <psez:sectionZmObj sectionId="{99FCABF0-C8E0-4588-B3E3-5ECFF283FAB6}">
                    <psez:zmPr id="{EE0175A8-C992-4B41-8ED7-31D20272356F}" transitionDur="1000" showBg="0">
                      <p166:blipFill xmlns:p166="http://schemas.microsoft.com/office/powerpoint/2016/6/main">
                        <a:blip r:embed="rId14"/>
                        <a:stretch>
                          <a:fillRect/>
                        </a:stretch>
                      </p166:blipFill>
                      <p166:spPr xmlns:p166="http://schemas.microsoft.com/office/powerpoint/2016/6/main">
                        <a:xfrm>
                          <a:off x="0" y="0"/>
                          <a:ext cx="3200000" cy="1800000"/>
                        </a:xfrm>
                        <a:prstGeom prst="rect">
                          <a:avLst/>
                        </a:prstGeom>
                      </p166:spPr>
                    </psez:zmPr>
                  </psez:sectionZmObj>
                </psez:sectionZm>
              </a:graphicData>
            </a:graphic>
          </p:graphicFrame>
        </mc:Choice>
        <mc:Fallback xmlns="">
          <p:pic>
            <p:nvPicPr>
              <p:cNvPr id="24" name="Section Zoom 23">
                <a:hlinkClick r:id="rId15" action="ppaction://hlinksldjump"/>
                <a:extLst>
                  <a:ext uri="{FF2B5EF4-FFF2-40B4-BE49-F238E27FC236}">
                    <a16:creationId xmlns:a16="http://schemas.microsoft.com/office/drawing/2014/main" id="{91449095-328B-1B28-351C-AA94D4D17F6A}"/>
                  </a:ext>
                </a:extLst>
              </p:cNvPr>
              <p:cNvPicPr>
                <a:picLocks noGrp="1" noRot="1" noChangeAspect="1" noMove="1" noResize="1" noEditPoints="1" noAdjustHandles="1" noChangeArrowheads="1" noChangeShapeType="1"/>
              </p:cNvPicPr>
              <p:nvPr/>
            </p:nvPicPr>
            <p:blipFill>
              <a:blip r:embed="rId16"/>
              <a:stretch>
                <a:fillRect/>
              </a:stretch>
            </p:blipFill>
            <p:spPr>
              <a:xfrm>
                <a:off x="7538025" y="4367728"/>
                <a:ext cx="3200000" cy="1800000"/>
              </a:xfrm>
              <a:prstGeom prst="rect">
                <a:avLst/>
              </a:prstGeom>
            </p:spPr>
          </p:pic>
        </mc:Fallback>
      </mc:AlternateContent>
      <p:sp>
        <p:nvSpPr>
          <p:cNvPr id="6" name="TextBox 5">
            <a:extLst>
              <a:ext uri="{FF2B5EF4-FFF2-40B4-BE49-F238E27FC236}">
                <a16:creationId xmlns:a16="http://schemas.microsoft.com/office/drawing/2014/main" id="{97EEA016-BA7F-BF01-9C60-D904D23572E5}"/>
              </a:ext>
            </a:extLst>
          </p:cNvPr>
          <p:cNvSpPr txBox="1"/>
          <p:nvPr/>
        </p:nvSpPr>
        <p:spPr>
          <a:xfrm>
            <a:off x="2581800" y="192055"/>
            <a:ext cx="5603132" cy="1015663"/>
          </a:xfrm>
          <a:prstGeom prst="rect">
            <a:avLst/>
          </a:prstGeom>
          <a:noFill/>
        </p:spPr>
        <p:txBody>
          <a:bodyPr wrap="square" rtlCol="0">
            <a:spAutoFit/>
          </a:bodyPr>
          <a:lstStyle/>
          <a:p>
            <a:pPr algn="ctr"/>
            <a:r>
              <a:rPr lang="en-US" sz="6000" dirty="0">
                <a:solidFill>
                  <a:schemeClr val="bg1">
                    <a:lumMod val="95000"/>
                  </a:schemeClr>
                </a:solidFill>
                <a:latin typeface="Arial Black" panose="020B0A04020102020204" pitchFamily="34" charset="0"/>
              </a:rPr>
              <a:t>POWER BI</a:t>
            </a:r>
          </a:p>
        </p:txBody>
      </p:sp>
      <p:sp>
        <p:nvSpPr>
          <p:cNvPr id="10" name="Rectangle: Rounded Corners 9">
            <a:extLst>
              <a:ext uri="{FF2B5EF4-FFF2-40B4-BE49-F238E27FC236}">
                <a16:creationId xmlns:a16="http://schemas.microsoft.com/office/drawing/2014/main" id="{8C143D36-BFDD-00F8-6DEC-9609C8C1B8A4}"/>
              </a:ext>
            </a:extLst>
          </p:cNvPr>
          <p:cNvSpPr/>
          <p:nvPr/>
        </p:nvSpPr>
        <p:spPr>
          <a:xfrm>
            <a:off x="-2572270" y="-2331720"/>
            <a:ext cx="17312640" cy="11521440"/>
          </a:xfrm>
          <a:prstGeom prst="roundRect">
            <a:avLst/>
          </a:prstGeom>
          <a:no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7FE4BCD5-DE25-C01A-0D4C-CB01E4B05A7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15278" y="150486"/>
            <a:ext cx="1951467" cy="1098799"/>
          </a:xfrm>
          <a:prstGeom prst="rect">
            <a:avLst/>
          </a:prstGeom>
        </p:spPr>
      </p:pic>
    </p:spTree>
    <p:extLst>
      <p:ext uri="{BB962C8B-B14F-4D97-AF65-F5344CB8AC3E}">
        <p14:creationId xmlns:p14="http://schemas.microsoft.com/office/powerpoint/2010/main" val="165566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1B62E3-D064-7CBC-0FCB-04581E583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58A54-DE99-604C-218E-56CA6E62D7A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098229C-7DA0-1778-F673-A6F1C719F25F}"/>
              </a:ext>
            </a:extLst>
          </p:cNvPr>
          <p:cNvSpPr>
            <a:spLocks noGrp="1"/>
          </p:cNvSpPr>
          <p:nvPr>
            <p:ph type="body" idx="1"/>
          </p:nvPr>
        </p:nvSpPr>
        <p:spPr/>
        <p:txBody>
          <a:bodyPr/>
          <a:lstStyle/>
          <a:p>
            <a:endParaRPr lang="en-US"/>
          </a:p>
        </p:txBody>
      </p:sp>
      <p:sp>
        <p:nvSpPr>
          <p:cNvPr id="4" name="Rectangle: Rounded Corners 3">
            <a:extLst>
              <a:ext uri="{FF2B5EF4-FFF2-40B4-BE49-F238E27FC236}">
                <a16:creationId xmlns:a16="http://schemas.microsoft.com/office/drawing/2014/main" id="{804077BC-1EB0-FB4D-1A6B-32F5E87B9641}"/>
              </a:ext>
            </a:extLst>
          </p:cNvPr>
          <p:cNvSpPr/>
          <p:nvPr/>
        </p:nvSpPr>
        <p:spPr>
          <a:xfrm>
            <a:off x="1391920" y="304800"/>
            <a:ext cx="9662160" cy="6248400"/>
          </a:xfrm>
          <a:prstGeom prst="roundRect">
            <a:avLst/>
          </a:prstGeom>
          <a:solidFill>
            <a:srgbClr val="3A2E34">
              <a:alpha val="69000"/>
            </a:srgbClr>
          </a:solid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CD2AC23-E067-7C73-D669-47F01C2F4111}"/>
              </a:ext>
            </a:extLst>
          </p:cNvPr>
          <p:cNvSpPr txBox="1"/>
          <p:nvPr/>
        </p:nvSpPr>
        <p:spPr>
          <a:xfrm>
            <a:off x="3421434" y="4316254"/>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POWER BI</a:t>
            </a:r>
          </a:p>
        </p:txBody>
      </p:sp>
      <p:pic>
        <p:nvPicPr>
          <p:cNvPr id="9" name="Picture 8">
            <a:extLst>
              <a:ext uri="{FF2B5EF4-FFF2-40B4-BE49-F238E27FC236}">
                <a16:creationId xmlns:a16="http://schemas.microsoft.com/office/drawing/2014/main" id="{0007E8A6-05B1-58AA-2457-7D3446C3F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756" y="872025"/>
            <a:ext cx="5040487" cy="2838112"/>
          </a:xfrm>
          <a:prstGeom prst="rect">
            <a:avLst/>
          </a:prstGeom>
        </p:spPr>
      </p:pic>
    </p:spTree>
    <p:extLst>
      <p:ext uri="{BB962C8B-B14F-4D97-AF65-F5344CB8AC3E}">
        <p14:creationId xmlns:p14="http://schemas.microsoft.com/office/powerpoint/2010/main" val="1830936759"/>
      </p:ext>
    </p:extLst>
  </p:cSld>
  <p:clrMapOvr>
    <a:masterClrMapping/>
  </p:clrMapOvr>
  <mc:AlternateContent xmlns:mc="http://schemas.openxmlformats.org/markup-compatibility/2006">
    <mc:Choice xmlns:p14="http://schemas.microsoft.com/office/powerpoint/2010/main" Requires="p14">
      <p:transition spd="med" p14:dur="700" advTm="0"/>
    </mc:Choice>
    <mc:Fallback>
      <p:transition spd="med"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76A1A6-E550-8067-7244-B1C86A2194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850B5-2CE4-1EAF-FBFC-78C39A0627E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717BA0-E340-99FA-AB1B-DF2BFA4C9529}"/>
              </a:ext>
            </a:extLst>
          </p:cNvPr>
          <p:cNvSpPr>
            <a:spLocks noGrp="1"/>
          </p:cNvSpPr>
          <p:nvPr>
            <p:ph type="body" idx="1"/>
          </p:nvPr>
        </p:nvSpPr>
        <p:spPr/>
        <p:txBody>
          <a:bodyPr/>
          <a:lstStyle/>
          <a:p>
            <a:endParaRPr lang="en-US"/>
          </a:p>
        </p:txBody>
      </p:sp>
      <p:sp>
        <p:nvSpPr>
          <p:cNvPr id="4" name="Rectangle: Rounded Corners 3">
            <a:extLst>
              <a:ext uri="{FF2B5EF4-FFF2-40B4-BE49-F238E27FC236}">
                <a16:creationId xmlns:a16="http://schemas.microsoft.com/office/drawing/2014/main" id="{1A0AE86B-6D6B-98B1-7432-9B59666C0EFA}"/>
              </a:ext>
            </a:extLst>
          </p:cNvPr>
          <p:cNvSpPr/>
          <p:nvPr/>
        </p:nvSpPr>
        <p:spPr>
          <a:xfrm>
            <a:off x="1391920" y="304800"/>
            <a:ext cx="9662160" cy="6248400"/>
          </a:xfrm>
          <a:prstGeom prst="roundRect">
            <a:avLst/>
          </a:prstGeom>
          <a:solidFill>
            <a:srgbClr val="3A2E34">
              <a:alpha val="69000"/>
            </a:srgbClr>
          </a:solid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05EF600-206F-F375-C630-1DDDCE27A39C}"/>
              </a:ext>
            </a:extLst>
          </p:cNvPr>
          <p:cNvSpPr txBox="1"/>
          <p:nvPr/>
        </p:nvSpPr>
        <p:spPr>
          <a:xfrm>
            <a:off x="3294434" y="4521886"/>
            <a:ext cx="5603132" cy="830997"/>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SQL</a:t>
            </a:r>
          </a:p>
        </p:txBody>
      </p:sp>
      <p:pic>
        <p:nvPicPr>
          <p:cNvPr id="12" name="Picture 11">
            <a:extLst>
              <a:ext uri="{FF2B5EF4-FFF2-40B4-BE49-F238E27FC236}">
                <a16:creationId xmlns:a16="http://schemas.microsoft.com/office/drawing/2014/main" id="{E7870D86-3F7D-F510-1032-15FD55D7DE9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0000" contrast="64000"/>
                    </a14:imgEffect>
                  </a14:imgLayer>
                </a14:imgProps>
              </a:ext>
              <a:ext uri="{28A0092B-C50C-407E-A947-70E740481C1C}">
                <a14:useLocalDpi xmlns:a14="http://schemas.microsoft.com/office/drawing/2010/main" val="0"/>
              </a:ext>
            </a:extLst>
          </a:blip>
          <a:srcRect l="-935" t="20236" r="1326" b="28159"/>
          <a:stretch/>
        </p:blipFill>
        <p:spPr>
          <a:xfrm>
            <a:off x="3317240" y="1145829"/>
            <a:ext cx="5811520" cy="3010852"/>
          </a:xfrm>
          <a:prstGeom prst="rect">
            <a:avLst/>
          </a:prstGeom>
        </p:spPr>
      </p:pic>
    </p:spTree>
    <p:extLst>
      <p:ext uri="{BB962C8B-B14F-4D97-AF65-F5344CB8AC3E}">
        <p14:creationId xmlns:p14="http://schemas.microsoft.com/office/powerpoint/2010/main" val="3062991115"/>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CE39F0-9A24-88F6-B8B3-D7F9D3E2EC17}"/>
              </a:ext>
            </a:extLst>
          </p:cNvPr>
          <p:cNvSpPr txBox="1"/>
          <p:nvPr/>
        </p:nvSpPr>
        <p:spPr>
          <a:xfrm>
            <a:off x="960698" y="691863"/>
            <a:ext cx="4178461" cy="769441"/>
          </a:xfrm>
          <a:prstGeom prst="rect">
            <a:avLst/>
          </a:prstGeom>
          <a:noFill/>
        </p:spPr>
        <p:txBody>
          <a:bodyPr wrap="square" rtlCol="0">
            <a:spAutoFit/>
          </a:bodyPr>
          <a:lstStyle/>
          <a:p>
            <a:r>
              <a:rPr lang="en-US" sz="4400" b="1" dirty="0" err="1">
                <a:solidFill>
                  <a:schemeClr val="accent5">
                    <a:lumMod val="75000"/>
                  </a:schemeClr>
                </a:solidFill>
                <a:latin typeface="Berlin Sans FB Demi" panose="020E0802020502020306" pitchFamily="34" charset="0"/>
              </a:rPr>
              <a:t>Ad_Hoc</a:t>
            </a:r>
            <a:r>
              <a:rPr lang="en-US" sz="4400" b="1" dirty="0">
                <a:solidFill>
                  <a:schemeClr val="accent5">
                    <a:lumMod val="75000"/>
                  </a:schemeClr>
                </a:solidFill>
                <a:latin typeface="Berlin Sans FB Demi" panose="020E0802020502020306" pitchFamily="34" charset="0"/>
              </a:rPr>
              <a:t> Insights</a:t>
            </a:r>
            <a:endParaRPr lang="en-IN" sz="4400" b="1" dirty="0">
              <a:solidFill>
                <a:schemeClr val="accent5">
                  <a:lumMod val="75000"/>
                </a:schemeClr>
              </a:solidFill>
              <a:latin typeface="Berlin Sans FB Demi" panose="020E0802020502020306" pitchFamily="34" charset="0"/>
            </a:endParaRPr>
          </a:p>
        </p:txBody>
      </p:sp>
      <p:sp>
        <p:nvSpPr>
          <p:cNvPr id="5" name="TextBox 4">
            <a:extLst>
              <a:ext uri="{FF2B5EF4-FFF2-40B4-BE49-F238E27FC236}">
                <a16:creationId xmlns:a16="http://schemas.microsoft.com/office/drawing/2014/main" id="{01CBAA0E-1524-A1FB-3D61-AC27C7B1A88C}"/>
              </a:ext>
            </a:extLst>
          </p:cNvPr>
          <p:cNvSpPr txBox="1"/>
          <p:nvPr/>
        </p:nvSpPr>
        <p:spPr>
          <a:xfrm>
            <a:off x="960698" y="1354238"/>
            <a:ext cx="4699321" cy="400110"/>
          </a:xfrm>
          <a:prstGeom prst="rect">
            <a:avLst/>
          </a:prstGeom>
          <a:noFill/>
        </p:spPr>
        <p:txBody>
          <a:bodyPr wrap="square" rtlCol="0">
            <a:spAutoFit/>
          </a:bodyPr>
          <a:lstStyle/>
          <a:p>
            <a:r>
              <a:rPr lang="en-US" sz="2000" dirty="0"/>
              <a:t>Promotion effectiveness Analysis</a:t>
            </a:r>
          </a:p>
        </p:txBody>
      </p:sp>
      <p:sp>
        <p:nvSpPr>
          <p:cNvPr id="2" name="Rectangle: Rounded Corners 1">
            <a:extLst>
              <a:ext uri="{FF2B5EF4-FFF2-40B4-BE49-F238E27FC236}">
                <a16:creationId xmlns:a16="http://schemas.microsoft.com/office/drawing/2014/main" id="{CA83196B-385F-E086-E27F-ACEB87756DFC}"/>
              </a:ext>
            </a:extLst>
          </p:cNvPr>
          <p:cNvSpPr>
            <a:spLocks noChangeAspect="1"/>
          </p:cNvSpPr>
          <p:nvPr/>
        </p:nvSpPr>
        <p:spPr>
          <a:xfrm>
            <a:off x="-3500902" y="-3327011"/>
            <a:ext cx="19193803" cy="12412396"/>
          </a:xfrm>
          <a:prstGeom prst="roundRect">
            <a:avLst/>
          </a:prstGeom>
          <a:no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9E714753-E5B7-9522-64C9-A417F3A852E4}"/>
              </a:ext>
            </a:extLst>
          </p:cNvPr>
          <p:cNvPicPr>
            <a:picLocks noChangeAspect="1"/>
          </p:cNvPicPr>
          <p:nvPr/>
        </p:nvPicPr>
        <p:blipFill rotWithShape="1">
          <a:blip r:embed="rId3">
            <a:extLst>
              <a:ext uri="{28A0092B-C50C-407E-A947-70E740481C1C}">
                <a14:useLocalDpi xmlns:a14="http://schemas.microsoft.com/office/drawing/2010/main" val="0"/>
              </a:ext>
            </a:extLst>
          </a:blip>
          <a:srcRect l="-935" t="20236" r="1326" b="28159"/>
          <a:stretch/>
        </p:blipFill>
        <p:spPr>
          <a:xfrm>
            <a:off x="8897566" y="120699"/>
            <a:ext cx="2640302" cy="1367897"/>
          </a:xfrm>
          <a:prstGeom prst="rect">
            <a:avLst/>
          </a:prstGeom>
        </p:spPr>
      </p:pic>
    </p:spTree>
    <p:extLst>
      <p:ext uri="{BB962C8B-B14F-4D97-AF65-F5344CB8AC3E}">
        <p14:creationId xmlns:p14="http://schemas.microsoft.com/office/powerpoint/2010/main" val="2071336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76A1A6-E550-8067-7244-B1C86A2194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850B5-2CE4-1EAF-FBFC-78C39A0627E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717BA0-E340-99FA-AB1B-DF2BFA4C9529}"/>
              </a:ext>
            </a:extLst>
          </p:cNvPr>
          <p:cNvSpPr>
            <a:spLocks noGrp="1"/>
          </p:cNvSpPr>
          <p:nvPr>
            <p:ph type="body" idx="1"/>
          </p:nvPr>
        </p:nvSpPr>
        <p:spPr/>
        <p:txBody>
          <a:bodyPr/>
          <a:lstStyle/>
          <a:p>
            <a:endParaRPr lang="en-US"/>
          </a:p>
        </p:txBody>
      </p:sp>
      <p:sp>
        <p:nvSpPr>
          <p:cNvPr id="4" name="Rectangle: Rounded Corners 3">
            <a:extLst>
              <a:ext uri="{FF2B5EF4-FFF2-40B4-BE49-F238E27FC236}">
                <a16:creationId xmlns:a16="http://schemas.microsoft.com/office/drawing/2014/main" id="{1A0AE86B-6D6B-98B1-7432-9B59666C0EFA}"/>
              </a:ext>
            </a:extLst>
          </p:cNvPr>
          <p:cNvSpPr/>
          <p:nvPr/>
        </p:nvSpPr>
        <p:spPr>
          <a:xfrm>
            <a:off x="1391920" y="304800"/>
            <a:ext cx="9662160" cy="6248400"/>
          </a:xfrm>
          <a:prstGeom prst="roundRect">
            <a:avLst/>
          </a:prstGeom>
          <a:solidFill>
            <a:srgbClr val="3A2E34">
              <a:alpha val="69000"/>
            </a:srgbClr>
          </a:solid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05EF600-206F-F375-C630-1DDDCE27A39C}"/>
              </a:ext>
            </a:extLst>
          </p:cNvPr>
          <p:cNvSpPr txBox="1"/>
          <p:nvPr/>
        </p:nvSpPr>
        <p:spPr>
          <a:xfrm>
            <a:off x="3294434" y="4521886"/>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SQL</a:t>
            </a:r>
          </a:p>
        </p:txBody>
      </p:sp>
      <p:pic>
        <p:nvPicPr>
          <p:cNvPr id="12" name="Picture 11">
            <a:extLst>
              <a:ext uri="{FF2B5EF4-FFF2-40B4-BE49-F238E27FC236}">
                <a16:creationId xmlns:a16="http://schemas.microsoft.com/office/drawing/2014/main" id="{E7870D86-3F7D-F510-1032-15FD55D7DE9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0000" contrast="64000"/>
                    </a14:imgEffect>
                  </a14:imgLayer>
                </a14:imgProps>
              </a:ext>
              <a:ext uri="{28A0092B-C50C-407E-A947-70E740481C1C}">
                <a14:useLocalDpi xmlns:a14="http://schemas.microsoft.com/office/drawing/2010/main" val="0"/>
              </a:ext>
            </a:extLst>
          </a:blip>
          <a:srcRect l="-935" t="20236" r="1326" b="28159"/>
          <a:stretch/>
        </p:blipFill>
        <p:spPr>
          <a:xfrm>
            <a:off x="3317240" y="1145829"/>
            <a:ext cx="5811520" cy="3010852"/>
          </a:xfrm>
          <a:prstGeom prst="rect">
            <a:avLst/>
          </a:prstGeom>
        </p:spPr>
      </p:pic>
    </p:spTree>
    <p:extLst>
      <p:ext uri="{BB962C8B-B14F-4D97-AF65-F5344CB8AC3E}">
        <p14:creationId xmlns:p14="http://schemas.microsoft.com/office/powerpoint/2010/main" val="3062991115"/>
      </p:ext>
    </p:extLst>
  </p:cSld>
  <p:clrMapOvr>
    <a:masterClrMapping/>
  </p:clrMapOvr>
  <mc:AlternateContent xmlns:mc="http://schemas.openxmlformats.org/markup-compatibility/2006">
    <mc:Choice xmlns:p14="http://schemas.microsoft.com/office/powerpoint/2010/main" Requires="p14">
      <p:transition spd="med" p14:dur="700" advTm="0"/>
    </mc:Choice>
    <mc:Fallback>
      <p:transition spd="med"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E0E3A1-8DE1-8F44-3D5B-69BE0AA68FEB}"/>
              </a:ext>
            </a:extLst>
          </p:cNvPr>
          <p:cNvSpPr txBox="1"/>
          <p:nvPr/>
        </p:nvSpPr>
        <p:spPr>
          <a:xfrm>
            <a:off x="932585" y="779715"/>
            <a:ext cx="8544560" cy="844598"/>
          </a:xfrm>
          <a:prstGeom prst="rect">
            <a:avLst/>
          </a:prstGeom>
          <a:solidFill>
            <a:schemeClr val="tx1">
              <a:alpha val="25000"/>
            </a:schemeClr>
          </a:solidFill>
          <a:ln w="3175">
            <a:solidFill>
              <a:schemeClr val="bg1"/>
            </a:solidFill>
          </a:ln>
        </p:spPr>
        <p:txBody>
          <a:bodyPr vert="horz" lIns="91440" tIns="45720" rIns="91440" bIns="45720" rtlCol="0" anchor="ctr">
            <a:normAutofit/>
          </a:bodyPr>
          <a:lstStyle/>
          <a:p>
            <a:pPr>
              <a:lnSpc>
                <a:spcPct val="90000"/>
              </a:lnSpc>
              <a:spcAft>
                <a:spcPts val="600"/>
              </a:spcAft>
            </a:pPr>
            <a:r>
              <a:rPr lang="en-US" b="1" dirty="0">
                <a:solidFill>
                  <a:schemeClr val="bg1"/>
                </a:solidFill>
              </a:rPr>
              <a:t>Follow </a:t>
            </a:r>
            <a:r>
              <a:rPr lang="en-US" dirty="0">
                <a:solidFill>
                  <a:schemeClr val="bg1"/>
                </a:solidFill>
              </a:rPr>
              <a:t>:  List of products with a base price greater than 500 and that are featured in promo type of 'BOGOF' (Buy One Get One Free). </a:t>
            </a:r>
          </a:p>
        </p:txBody>
      </p:sp>
      <p:sp>
        <p:nvSpPr>
          <p:cNvPr id="8" name="TextBox 7">
            <a:extLst>
              <a:ext uri="{FF2B5EF4-FFF2-40B4-BE49-F238E27FC236}">
                <a16:creationId xmlns:a16="http://schemas.microsoft.com/office/drawing/2014/main" id="{D91A8E45-81D9-FB73-FF5A-18336B4A671E}"/>
              </a:ext>
            </a:extLst>
          </p:cNvPr>
          <p:cNvSpPr txBox="1"/>
          <p:nvPr/>
        </p:nvSpPr>
        <p:spPr>
          <a:xfrm>
            <a:off x="932585" y="5142154"/>
            <a:ext cx="7892616" cy="1089529"/>
          </a:xfrm>
          <a:prstGeom prst="rect">
            <a:avLst/>
          </a:prstGeom>
          <a:solidFill>
            <a:schemeClr val="tx1">
              <a:alpha val="25000"/>
            </a:schemeClr>
          </a:solidFill>
          <a:ln w="3175">
            <a:solidFill>
              <a:schemeClr val="bg1"/>
            </a:solidFill>
          </a:ln>
        </p:spPr>
        <p:txBody>
          <a:bodyPr vert="horz" lIns="91440" tIns="45720" rIns="91440" bIns="45720" rtlCol="0" anchor="ctr">
            <a:normAutofit/>
          </a:bodyPr>
          <a:lstStyle>
            <a:defPPr>
              <a:defRPr lang="en-US"/>
            </a:defPPr>
            <a:lvl1pPr>
              <a:lnSpc>
                <a:spcPct val="90000"/>
              </a:lnSpc>
              <a:spcAft>
                <a:spcPts val="600"/>
              </a:spcAft>
              <a:defRPr b="1">
                <a:solidFill>
                  <a:schemeClr val="bg1"/>
                </a:solidFill>
              </a:defRPr>
            </a:lvl1pPr>
          </a:lstStyle>
          <a:p>
            <a:r>
              <a:rPr lang="en-IN" b="0" dirty="0"/>
              <a:t>This information will help us identify high-value products that are currently being heavily discounted, which can be useful for  evaluating our pricing and promotion strategies.</a:t>
            </a:r>
          </a:p>
        </p:txBody>
      </p:sp>
      <p:pic>
        <p:nvPicPr>
          <p:cNvPr id="24" name="Picture 23">
            <a:extLst>
              <a:ext uri="{FF2B5EF4-FFF2-40B4-BE49-F238E27FC236}">
                <a16:creationId xmlns:a16="http://schemas.microsoft.com/office/drawing/2014/main" id="{159CB5ED-7A12-B938-C6D8-3A1BE862C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585" y="2718554"/>
            <a:ext cx="4248179" cy="1111062"/>
          </a:xfrm>
          <a:prstGeom prst="rect">
            <a:avLst/>
          </a:prstGeom>
        </p:spPr>
      </p:pic>
      <p:sp>
        <p:nvSpPr>
          <p:cNvPr id="5" name="TextBox 4">
            <a:extLst>
              <a:ext uri="{FF2B5EF4-FFF2-40B4-BE49-F238E27FC236}">
                <a16:creationId xmlns:a16="http://schemas.microsoft.com/office/drawing/2014/main" id="{D1E5D321-822B-016A-E2F6-C5181DF55809}"/>
              </a:ext>
            </a:extLst>
          </p:cNvPr>
          <p:cNvSpPr txBox="1"/>
          <p:nvPr/>
        </p:nvSpPr>
        <p:spPr>
          <a:xfrm>
            <a:off x="1323903" y="0"/>
            <a:ext cx="4425959" cy="707886"/>
          </a:xfrm>
          <a:prstGeom prst="rect">
            <a:avLst/>
          </a:prstGeom>
          <a:noFill/>
        </p:spPr>
        <p:txBody>
          <a:bodyPr wrap="square" rtlCol="0">
            <a:spAutoFit/>
          </a:bodyPr>
          <a:lstStyle/>
          <a:p>
            <a:r>
              <a:rPr lang="en-US" sz="4000" b="1" dirty="0">
                <a:solidFill>
                  <a:schemeClr val="bg1"/>
                </a:solidFill>
                <a:latin typeface="Arial Black" panose="020B0A04020102020204" pitchFamily="34" charset="0"/>
              </a:rPr>
              <a:t>REQUEST 1</a:t>
            </a:r>
            <a:endParaRPr lang="en-IN" sz="4000" b="1" dirty="0">
              <a:solidFill>
                <a:schemeClr val="bg1"/>
              </a:solidFill>
              <a:latin typeface="Arial Black" panose="020B0A04020102020204" pitchFamily="34" charset="0"/>
            </a:endParaRPr>
          </a:p>
        </p:txBody>
      </p:sp>
      <p:pic>
        <p:nvPicPr>
          <p:cNvPr id="3" name="Picture 2">
            <a:extLst>
              <a:ext uri="{FF2B5EF4-FFF2-40B4-BE49-F238E27FC236}">
                <a16:creationId xmlns:a16="http://schemas.microsoft.com/office/drawing/2014/main" id="{BE3FB7C4-F965-C2C9-6392-6E0AD469B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200" y="2266650"/>
            <a:ext cx="3796001" cy="1841654"/>
          </a:xfrm>
          <a:prstGeom prst="rect">
            <a:avLst/>
          </a:prstGeom>
        </p:spPr>
      </p:pic>
      <p:cxnSp>
        <p:nvCxnSpPr>
          <p:cNvPr id="27" name="Connector: Curved 26">
            <a:extLst>
              <a:ext uri="{FF2B5EF4-FFF2-40B4-BE49-F238E27FC236}">
                <a16:creationId xmlns:a16="http://schemas.microsoft.com/office/drawing/2014/main" id="{3517A57A-67B6-E6C2-9984-B463645A5B5F}"/>
              </a:ext>
            </a:extLst>
          </p:cNvPr>
          <p:cNvCxnSpPr>
            <a:cxnSpLocks/>
            <a:stCxn id="24" idx="0"/>
            <a:endCxn id="3" idx="0"/>
          </p:cNvCxnSpPr>
          <p:nvPr/>
        </p:nvCxnSpPr>
        <p:spPr>
          <a:xfrm rot="5400000" flipH="1" flipV="1">
            <a:off x="5714986" y="-391661"/>
            <a:ext cx="451904" cy="5768526"/>
          </a:xfrm>
          <a:prstGeom prst="curvedConnector3">
            <a:avLst>
              <a:gd name="adj1" fmla="val 150586"/>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72780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4D2764-56E1-50BB-8690-2DAA391B26F2}"/>
              </a:ext>
            </a:extLst>
          </p:cNvPr>
          <p:cNvSpPr txBox="1"/>
          <p:nvPr/>
        </p:nvSpPr>
        <p:spPr>
          <a:xfrm>
            <a:off x="947452" y="826638"/>
            <a:ext cx="9875520" cy="923330"/>
          </a:xfrm>
          <a:prstGeom prst="rect">
            <a:avLst/>
          </a:prstGeom>
          <a:solidFill>
            <a:schemeClr val="tx1">
              <a:alpha val="25000"/>
            </a:schemeClr>
          </a:solidFill>
          <a:ln w="3175">
            <a:solidFill>
              <a:schemeClr val="bg1"/>
            </a:solidFill>
          </a:ln>
        </p:spPr>
        <p:txBody>
          <a:bodyPr vert="horz" lIns="91440" tIns="45720" rIns="91440" bIns="45720" rtlCol="0" anchor="ctr">
            <a:normAutofit/>
          </a:bodyPr>
          <a:lstStyle>
            <a:defPPr>
              <a:defRPr lang="en-US"/>
            </a:defPPr>
            <a:lvl1pPr>
              <a:lnSpc>
                <a:spcPct val="90000"/>
              </a:lnSpc>
              <a:spcAft>
                <a:spcPts val="600"/>
              </a:spcAft>
              <a:defRPr b="1">
                <a:solidFill>
                  <a:schemeClr val="bg1"/>
                </a:solidFill>
              </a:defRPr>
            </a:lvl1pPr>
          </a:lstStyle>
          <a:p>
            <a:r>
              <a:rPr lang="en-IN" dirty="0"/>
              <a:t>Follow : </a:t>
            </a:r>
            <a:r>
              <a:rPr lang="en-IN" b="0" dirty="0"/>
              <a:t>Overview of the number of stores in each city. The results will be sorted in descending order of store counts, allowing us to identify the cities with the highest store presence. The report includes two essential fields: city and store count.</a:t>
            </a:r>
          </a:p>
        </p:txBody>
      </p:sp>
      <p:sp>
        <p:nvSpPr>
          <p:cNvPr id="7" name="TextBox 6">
            <a:extLst>
              <a:ext uri="{FF2B5EF4-FFF2-40B4-BE49-F238E27FC236}">
                <a16:creationId xmlns:a16="http://schemas.microsoft.com/office/drawing/2014/main" id="{0B6DB345-A694-1D66-8627-0D0942096FDB}"/>
              </a:ext>
            </a:extLst>
          </p:cNvPr>
          <p:cNvSpPr txBox="1"/>
          <p:nvPr/>
        </p:nvSpPr>
        <p:spPr>
          <a:xfrm>
            <a:off x="947452" y="4937946"/>
            <a:ext cx="6096000" cy="1292662"/>
          </a:xfrm>
          <a:prstGeom prst="rect">
            <a:avLst/>
          </a:prstGeom>
          <a:solidFill>
            <a:schemeClr val="tx1">
              <a:alpha val="25000"/>
            </a:schemeClr>
          </a:solidFill>
          <a:ln w="3175">
            <a:solidFill>
              <a:schemeClr val="bg1"/>
            </a:solidFill>
          </a:ln>
        </p:spPr>
        <p:txBody>
          <a:bodyPr vert="horz" lIns="91440" tIns="45720" rIns="91440" bIns="45720" rtlCol="0" anchor="ctr">
            <a:normAutofit/>
          </a:bodyPr>
          <a:lstStyle>
            <a:defPPr>
              <a:defRPr lang="en-US"/>
            </a:defPPr>
            <a:lvl1pPr>
              <a:lnSpc>
                <a:spcPct val="90000"/>
              </a:lnSpc>
              <a:spcAft>
                <a:spcPts val="600"/>
              </a:spcAft>
              <a:defRPr b="1">
                <a:solidFill>
                  <a:schemeClr val="bg1"/>
                </a:solidFill>
              </a:defRPr>
            </a:lvl1pPr>
          </a:lstStyle>
          <a:p>
            <a:r>
              <a:rPr lang="en-IN" dirty="0"/>
              <a:t>Insights: </a:t>
            </a:r>
          </a:p>
          <a:p>
            <a:pPr marL="285750" indent="-285750">
              <a:buFont typeface="Arial" panose="020B0604020202020204" pitchFamily="34" charset="0"/>
              <a:buChar char="•"/>
            </a:pPr>
            <a:r>
              <a:rPr lang="en-IN" b="0" dirty="0"/>
              <a:t>In </a:t>
            </a:r>
            <a:r>
              <a:rPr lang="en-IN" i="1" dirty="0" err="1"/>
              <a:t>Banglore</a:t>
            </a:r>
            <a:r>
              <a:rPr lang="en-IN" b="0" dirty="0"/>
              <a:t>, </a:t>
            </a:r>
            <a:r>
              <a:rPr lang="en-IN" b="0" dirty="0" err="1"/>
              <a:t>AtliQ</a:t>
            </a:r>
            <a:r>
              <a:rPr lang="en-IN" b="0" dirty="0"/>
              <a:t> Mart has highest no. of stores.</a:t>
            </a:r>
          </a:p>
          <a:p>
            <a:pPr marL="285750" indent="-285750">
              <a:buFont typeface="Arial" panose="020B0604020202020204" pitchFamily="34" charset="0"/>
              <a:buChar char="•"/>
            </a:pPr>
            <a:r>
              <a:rPr lang="en-IN" b="0" dirty="0"/>
              <a:t> </a:t>
            </a:r>
            <a:r>
              <a:rPr lang="en-IN" i="1" dirty="0" err="1"/>
              <a:t>Trivendrum</a:t>
            </a:r>
            <a:r>
              <a:rPr lang="en-IN" b="0" dirty="0"/>
              <a:t> and </a:t>
            </a:r>
            <a:r>
              <a:rPr lang="en-IN" i="1" dirty="0" err="1"/>
              <a:t>Vijaywada</a:t>
            </a:r>
            <a:r>
              <a:rPr lang="en-IN" b="0" dirty="0"/>
              <a:t> has lowest store presence and that’s 2.</a:t>
            </a:r>
          </a:p>
        </p:txBody>
      </p:sp>
      <p:sp>
        <p:nvSpPr>
          <p:cNvPr id="8" name="TextBox 7">
            <a:extLst>
              <a:ext uri="{FF2B5EF4-FFF2-40B4-BE49-F238E27FC236}">
                <a16:creationId xmlns:a16="http://schemas.microsoft.com/office/drawing/2014/main" id="{D503D90D-3606-F2F0-8CD6-1AA819C453FE}"/>
              </a:ext>
            </a:extLst>
          </p:cNvPr>
          <p:cNvSpPr txBox="1"/>
          <p:nvPr/>
        </p:nvSpPr>
        <p:spPr>
          <a:xfrm>
            <a:off x="1104829" y="104172"/>
            <a:ext cx="3971996" cy="707886"/>
          </a:xfrm>
          <a:prstGeom prst="rect">
            <a:avLst/>
          </a:prstGeom>
          <a:noFill/>
        </p:spPr>
        <p:txBody>
          <a:bodyPr wrap="square" rtlCol="0">
            <a:spAutoFit/>
          </a:bodyPr>
          <a:lstStyle>
            <a:defPPr>
              <a:defRPr lang="en-US"/>
            </a:defPPr>
            <a:lvl1pPr>
              <a:defRPr sz="4000" b="1">
                <a:solidFill>
                  <a:schemeClr val="bg1"/>
                </a:solidFill>
                <a:latin typeface="Arial Black" panose="020B0A04020102020204" pitchFamily="34" charset="0"/>
              </a:defRPr>
            </a:lvl1pPr>
          </a:lstStyle>
          <a:p>
            <a:r>
              <a:rPr lang="en-US" dirty="0"/>
              <a:t>REQUEST 2</a:t>
            </a:r>
            <a:endParaRPr lang="en-IN" dirty="0"/>
          </a:p>
        </p:txBody>
      </p:sp>
      <p:pic>
        <p:nvPicPr>
          <p:cNvPr id="10" name="Picture 9">
            <a:extLst>
              <a:ext uri="{FF2B5EF4-FFF2-40B4-BE49-F238E27FC236}">
                <a16:creationId xmlns:a16="http://schemas.microsoft.com/office/drawing/2014/main" id="{4091DCA0-6F60-A0F2-C420-3A2E4687B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29" y="1887779"/>
            <a:ext cx="2390726" cy="2418418"/>
          </a:xfrm>
          <a:prstGeom prst="rect">
            <a:avLst/>
          </a:prstGeom>
        </p:spPr>
      </p:pic>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E9DC469E-20FE-7129-DAF2-26861A6ED6FD}"/>
                  </a:ext>
                </a:extLst>
              </p:cNvPr>
              <p:cNvGraphicFramePr>
                <a:graphicFrameLocks noChangeAspect="1"/>
              </p:cNvGraphicFramePr>
              <p:nvPr>
                <p:extLst>
                  <p:ext uri="{D42A27DB-BD31-4B8C-83A1-F6EECF244321}">
                    <p14:modId xmlns:p14="http://schemas.microsoft.com/office/powerpoint/2010/main" val="145842058"/>
                  </p:ext>
                </p:extLst>
              </p:nvPr>
            </p:nvGraphicFramePr>
            <p:xfrm>
              <a:off x="6787763" y="1920054"/>
              <a:ext cx="4299408" cy="2418417"/>
            </p:xfrm>
            <a:graphic>
              <a:graphicData uri="http://schemas.microsoft.com/office/powerpoint/2016/slidezoom">
                <pslz:sldZm>
                  <pslz:sldZmObj sldId="293" cId="307434693">
                    <pslz:zmPr id="{422E43EA-C978-44E7-B2F0-64B1EE3FD1EE}" returnToParent="0" transitionDur="1000">
                      <p166:blipFill xmlns:p166="http://schemas.microsoft.com/office/powerpoint/2016/6/main">
                        <a:blip r:embed="rId3"/>
                        <a:stretch>
                          <a:fillRect/>
                        </a:stretch>
                      </p166:blipFill>
                      <p166:spPr xmlns:p166="http://schemas.microsoft.com/office/powerpoint/2016/6/main">
                        <a:xfrm>
                          <a:off x="0" y="0"/>
                          <a:ext cx="4299408" cy="2418417"/>
                        </a:xfrm>
                        <a:prstGeom prst="rect">
                          <a:avLst/>
                        </a:prstGeom>
                        <a:ln w="3175">
                          <a:solidFill>
                            <a:prstClr val="ltGray"/>
                          </a:solidFill>
                        </a:ln>
                      </p166:spPr>
                    </pslz:zmPr>
                  </pslz:sldZmObj>
                </pslz:sldZm>
              </a:graphicData>
            </a:graphic>
          </p:graphicFrame>
        </mc:Choice>
        <mc:Fallback>
          <p:pic>
            <p:nvPicPr>
              <p:cNvPr id="12" name="Slide Zoom 11">
                <a:hlinkClick r:id="rId4" action="ppaction://hlinksldjump"/>
                <a:extLst>
                  <a:ext uri="{FF2B5EF4-FFF2-40B4-BE49-F238E27FC236}">
                    <a16:creationId xmlns:a16="http://schemas.microsoft.com/office/drawing/2014/main" id="{E9DC469E-20FE-7129-DAF2-26861A6ED6FD}"/>
                  </a:ext>
                </a:extLst>
              </p:cNvPr>
              <p:cNvPicPr>
                <a:picLocks noGrp="1" noRot="1" noChangeAspect="1" noMove="1" noResize="1" noEditPoints="1" noAdjustHandles="1" noChangeArrowheads="1" noChangeShapeType="1"/>
              </p:cNvPicPr>
              <p:nvPr/>
            </p:nvPicPr>
            <p:blipFill>
              <a:blip r:embed="rId3"/>
              <a:stretch>
                <a:fillRect/>
              </a:stretch>
            </p:blipFill>
            <p:spPr>
              <a:xfrm>
                <a:off x="6787763" y="1920054"/>
                <a:ext cx="4299408" cy="2418417"/>
              </a:xfrm>
              <a:prstGeom prst="rect">
                <a:avLst/>
              </a:prstGeom>
              <a:ln w="3175">
                <a:solidFill>
                  <a:prstClr val="ltGray"/>
                </a:solidFill>
              </a:ln>
            </p:spPr>
          </p:pic>
        </mc:Fallback>
      </mc:AlternateContent>
      <p:cxnSp>
        <p:nvCxnSpPr>
          <p:cNvPr id="3" name="Connector: Curved 2">
            <a:extLst>
              <a:ext uri="{FF2B5EF4-FFF2-40B4-BE49-F238E27FC236}">
                <a16:creationId xmlns:a16="http://schemas.microsoft.com/office/drawing/2014/main" id="{FBC1A0C1-13DF-C810-0027-EFE80BFD76BD}"/>
              </a:ext>
            </a:extLst>
          </p:cNvPr>
          <p:cNvCxnSpPr>
            <a:cxnSpLocks/>
            <a:stCxn id="10" idx="3"/>
            <a:endCxn id="12" idx="1"/>
          </p:cNvCxnSpPr>
          <p:nvPr/>
        </p:nvCxnSpPr>
        <p:spPr>
          <a:xfrm>
            <a:off x="3495555" y="3096988"/>
            <a:ext cx="3292208" cy="32275"/>
          </a:xfrm>
          <a:prstGeom prst="curvedConnector3">
            <a:avLst>
              <a:gd name="adj1" fmla="val 50000"/>
            </a:avLst>
          </a:prstGeom>
          <a:ln w="41275" cmpd="sng">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755934"/>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1C99305-C0FD-4B2C-C3D9-9E2BD7CE46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5D2800-9F37-CBDD-C92A-AAE04FC33BE3}"/>
              </a:ext>
            </a:extLst>
          </p:cNvPr>
          <p:cNvSpPr txBox="1"/>
          <p:nvPr/>
        </p:nvSpPr>
        <p:spPr>
          <a:xfrm>
            <a:off x="1104829" y="764617"/>
            <a:ext cx="10210800" cy="923330"/>
          </a:xfrm>
          <a:prstGeom prst="rect">
            <a:avLst/>
          </a:prstGeom>
          <a:solidFill>
            <a:schemeClr val="tx1">
              <a:alpha val="25000"/>
            </a:schemeClr>
          </a:solidFill>
          <a:ln w="6350">
            <a:solidFill>
              <a:schemeClr val="bg1"/>
            </a:solidFill>
          </a:ln>
        </p:spPr>
        <p:txBody>
          <a:bodyPr wrap="square">
            <a:spAutoFit/>
          </a:bodyPr>
          <a:lstStyle/>
          <a:p>
            <a:r>
              <a:rPr lang="en-IN" dirty="0">
                <a:solidFill>
                  <a:schemeClr val="bg1"/>
                </a:solidFill>
              </a:rPr>
              <a:t>Follow : Generate a report that displays each campaign along with the total revenue generated before and after the campaign? The report includes three key fields: </a:t>
            </a:r>
            <a:r>
              <a:rPr lang="en-IN" dirty="0" err="1">
                <a:solidFill>
                  <a:schemeClr val="bg1"/>
                </a:solidFill>
              </a:rPr>
              <a:t>campaign_name</a:t>
            </a:r>
            <a:r>
              <a:rPr lang="en-IN" dirty="0">
                <a:solidFill>
                  <a:schemeClr val="bg1"/>
                </a:solidFill>
              </a:rPr>
              <a:t>, </a:t>
            </a:r>
            <a:r>
              <a:rPr lang="en-IN" dirty="0" err="1">
                <a:solidFill>
                  <a:schemeClr val="bg1"/>
                </a:solidFill>
              </a:rPr>
              <a:t>total_revenue</a:t>
            </a:r>
            <a:r>
              <a:rPr lang="en-IN" dirty="0">
                <a:solidFill>
                  <a:schemeClr val="bg1"/>
                </a:solidFill>
              </a:rPr>
              <a:t>(</a:t>
            </a:r>
            <a:r>
              <a:rPr lang="en-IN" dirty="0" err="1">
                <a:solidFill>
                  <a:schemeClr val="bg1"/>
                </a:solidFill>
              </a:rPr>
              <a:t>before_promotion</a:t>
            </a:r>
            <a:r>
              <a:rPr lang="en-IN" dirty="0">
                <a:solidFill>
                  <a:schemeClr val="bg1"/>
                </a:solidFill>
              </a:rPr>
              <a:t>), </a:t>
            </a:r>
            <a:r>
              <a:rPr lang="en-IN" dirty="0" err="1">
                <a:solidFill>
                  <a:schemeClr val="bg1"/>
                </a:solidFill>
              </a:rPr>
              <a:t>total_revenue</a:t>
            </a:r>
            <a:r>
              <a:rPr lang="en-IN" dirty="0">
                <a:solidFill>
                  <a:schemeClr val="bg1"/>
                </a:solidFill>
              </a:rPr>
              <a:t>(</a:t>
            </a:r>
            <a:r>
              <a:rPr lang="en-IN" dirty="0" err="1">
                <a:solidFill>
                  <a:schemeClr val="bg1"/>
                </a:solidFill>
              </a:rPr>
              <a:t>after_promotion</a:t>
            </a:r>
            <a:r>
              <a:rPr lang="en-IN" dirty="0">
                <a:solidFill>
                  <a:schemeClr val="bg1"/>
                </a:solidFill>
              </a:rPr>
              <a:t>). </a:t>
            </a:r>
          </a:p>
        </p:txBody>
      </p:sp>
      <p:sp>
        <p:nvSpPr>
          <p:cNvPr id="5" name="TextBox 4">
            <a:extLst>
              <a:ext uri="{FF2B5EF4-FFF2-40B4-BE49-F238E27FC236}">
                <a16:creationId xmlns:a16="http://schemas.microsoft.com/office/drawing/2014/main" id="{07439C57-9E57-4F9D-B006-4511F6AA26DB}"/>
              </a:ext>
            </a:extLst>
          </p:cNvPr>
          <p:cNvSpPr txBox="1"/>
          <p:nvPr/>
        </p:nvSpPr>
        <p:spPr>
          <a:xfrm>
            <a:off x="947837" y="3836282"/>
            <a:ext cx="6096000" cy="2492990"/>
          </a:xfrm>
          <a:prstGeom prst="rect">
            <a:avLst/>
          </a:prstGeom>
          <a:solidFill>
            <a:schemeClr val="tx1">
              <a:alpha val="25000"/>
            </a:schemeClr>
          </a:solidFill>
          <a:ln w="6350">
            <a:solidFill>
              <a:schemeClr val="bg1"/>
            </a:solidFill>
          </a:ln>
        </p:spPr>
        <p:txBody>
          <a:bodyPr wrap="square">
            <a:spAutoFit/>
          </a:bodyPr>
          <a:lstStyle/>
          <a:p>
            <a:r>
              <a:rPr lang="en-IN" sz="2000" b="1" dirty="0">
                <a:solidFill>
                  <a:schemeClr val="bg1"/>
                </a:solidFill>
              </a:rPr>
              <a:t>Insights : </a:t>
            </a:r>
          </a:p>
          <a:p>
            <a:r>
              <a:rPr lang="en-IN" sz="2000" dirty="0">
                <a:solidFill>
                  <a:schemeClr val="bg1"/>
                </a:solidFill>
              </a:rPr>
              <a:t>It suggested that </a:t>
            </a:r>
            <a:r>
              <a:rPr lang="en-IN" sz="2000" b="1" i="1" dirty="0">
                <a:solidFill>
                  <a:schemeClr val="bg1"/>
                </a:solidFill>
              </a:rPr>
              <a:t>Diwali</a:t>
            </a:r>
            <a:r>
              <a:rPr lang="en-IN" sz="2000" dirty="0">
                <a:solidFill>
                  <a:schemeClr val="bg1"/>
                </a:solidFill>
              </a:rPr>
              <a:t> Campaign receives higher increase in revenue than that of </a:t>
            </a:r>
            <a:r>
              <a:rPr lang="en-IN" sz="2000" b="1" i="1" dirty="0">
                <a:solidFill>
                  <a:schemeClr val="bg1"/>
                </a:solidFill>
              </a:rPr>
              <a:t>Sankranti</a:t>
            </a:r>
            <a:r>
              <a:rPr lang="en-IN" sz="2000" dirty="0">
                <a:solidFill>
                  <a:schemeClr val="bg1"/>
                </a:solidFill>
              </a:rPr>
              <a:t>. Increase in revenue for : -</a:t>
            </a:r>
          </a:p>
          <a:p>
            <a:pPr marL="342900" indent="-342900">
              <a:buFont typeface="Arial" panose="020B0604020202020204" pitchFamily="34" charset="0"/>
              <a:buChar char="•"/>
            </a:pPr>
            <a:r>
              <a:rPr lang="en-IN" sz="2000" dirty="0">
                <a:solidFill>
                  <a:schemeClr val="bg1"/>
                </a:solidFill>
              </a:rPr>
              <a:t>Diwali : 77.72</a:t>
            </a:r>
          </a:p>
          <a:p>
            <a:pPr marL="342900" indent="-342900">
              <a:buFont typeface="Arial" panose="020B0604020202020204" pitchFamily="34" charset="0"/>
              <a:buChar char="•"/>
            </a:pPr>
            <a:r>
              <a:rPr lang="en-IN" sz="2000" dirty="0">
                <a:solidFill>
                  <a:schemeClr val="bg1"/>
                </a:solidFill>
              </a:rPr>
              <a:t>Sankranti  : 29.7</a:t>
            </a:r>
          </a:p>
          <a:p>
            <a:r>
              <a:rPr lang="en-IN" dirty="0">
                <a:solidFill>
                  <a:schemeClr val="bg1"/>
                </a:solidFill>
              </a:rPr>
              <a:t>This report should help in evaluating the financial impact of our promotional campaigns. </a:t>
            </a:r>
          </a:p>
        </p:txBody>
      </p:sp>
      <p:sp>
        <p:nvSpPr>
          <p:cNvPr id="6" name="TextBox 5">
            <a:extLst>
              <a:ext uri="{FF2B5EF4-FFF2-40B4-BE49-F238E27FC236}">
                <a16:creationId xmlns:a16="http://schemas.microsoft.com/office/drawing/2014/main" id="{B47F22A5-BAF5-BE1E-952E-05A2F961EC75}"/>
              </a:ext>
            </a:extLst>
          </p:cNvPr>
          <p:cNvSpPr txBox="1"/>
          <p:nvPr/>
        </p:nvSpPr>
        <p:spPr>
          <a:xfrm>
            <a:off x="1104829" y="104172"/>
            <a:ext cx="3736802" cy="707886"/>
          </a:xfrm>
          <a:prstGeom prst="rect">
            <a:avLst/>
          </a:prstGeom>
          <a:noFill/>
        </p:spPr>
        <p:txBody>
          <a:bodyPr wrap="square" rtlCol="0">
            <a:spAutoFit/>
          </a:bodyPr>
          <a:lstStyle>
            <a:defPPr>
              <a:defRPr lang="en-US"/>
            </a:defPPr>
            <a:lvl1pPr>
              <a:defRPr sz="4000" b="1">
                <a:solidFill>
                  <a:schemeClr val="bg1"/>
                </a:solidFill>
                <a:latin typeface="Arial Black" panose="020B0A04020102020204" pitchFamily="34" charset="0"/>
              </a:defRPr>
            </a:lvl1pPr>
          </a:lstStyle>
          <a:p>
            <a:r>
              <a:rPr lang="en-US" dirty="0"/>
              <a:t>REQUEST 3</a:t>
            </a:r>
            <a:endParaRPr lang="en-IN" dirty="0"/>
          </a:p>
        </p:txBody>
      </p:sp>
      <p:pic>
        <p:nvPicPr>
          <p:cNvPr id="8" name="Picture 7">
            <a:extLst>
              <a:ext uri="{FF2B5EF4-FFF2-40B4-BE49-F238E27FC236}">
                <a16:creationId xmlns:a16="http://schemas.microsoft.com/office/drawing/2014/main" id="{3EA01391-C06E-566D-DAA8-5A780FC95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29" y="2285343"/>
            <a:ext cx="4920527" cy="953543"/>
          </a:xfrm>
          <a:prstGeom prst="rect">
            <a:avLst/>
          </a:prstGeom>
        </p:spPr>
      </p:pic>
      <p:pic>
        <p:nvPicPr>
          <p:cNvPr id="10" name="Picture 9">
            <a:extLst>
              <a:ext uri="{FF2B5EF4-FFF2-40B4-BE49-F238E27FC236}">
                <a16:creationId xmlns:a16="http://schemas.microsoft.com/office/drawing/2014/main" id="{C689B50E-549F-E007-8351-55A8B564D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779" y="2149498"/>
            <a:ext cx="3035392" cy="2559004"/>
          </a:xfrm>
          <a:prstGeom prst="rect">
            <a:avLst/>
          </a:prstGeom>
        </p:spPr>
      </p:pic>
      <p:cxnSp>
        <p:nvCxnSpPr>
          <p:cNvPr id="4" name="Connector: Curved 3">
            <a:extLst>
              <a:ext uri="{FF2B5EF4-FFF2-40B4-BE49-F238E27FC236}">
                <a16:creationId xmlns:a16="http://schemas.microsoft.com/office/drawing/2014/main" id="{A5DC09A4-AEDD-D082-0B37-FB17F8138843}"/>
              </a:ext>
            </a:extLst>
          </p:cNvPr>
          <p:cNvCxnSpPr>
            <a:cxnSpLocks/>
            <a:stCxn id="8" idx="3"/>
          </p:cNvCxnSpPr>
          <p:nvPr/>
        </p:nvCxnSpPr>
        <p:spPr>
          <a:xfrm>
            <a:off x="6025356" y="2762115"/>
            <a:ext cx="2026423" cy="857000"/>
          </a:xfrm>
          <a:prstGeom prst="curvedConnector3">
            <a:avLst>
              <a:gd name="adj1" fmla="val 50000"/>
            </a:avLst>
          </a:prstGeom>
          <a:ln w="3175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75559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709B679-962D-65C7-1788-DAF4E15870A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72FE91F-E3E8-D583-5731-028E9E6E4FEA}"/>
              </a:ext>
            </a:extLst>
          </p:cNvPr>
          <p:cNvSpPr txBox="1"/>
          <p:nvPr/>
        </p:nvSpPr>
        <p:spPr>
          <a:xfrm>
            <a:off x="1031240" y="5001430"/>
            <a:ext cx="10682340" cy="1631216"/>
          </a:xfrm>
          <a:prstGeom prst="rect">
            <a:avLst/>
          </a:prstGeom>
          <a:solidFill>
            <a:schemeClr val="tx1">
              <a:alpha val="25000"/>
            </a:schemeClr>
          </a:solidFill>
          <a:ln w="6350">
            <a:solidFill>
              <a:schemeClr val="bg1"/>
            </a:solidFill>
          </a:ln>
        </p:spPr>
        <p:txBody>
          <a:bodyPr wrap="square">
            <a:spAutoFit/>
          </a:bodyPr>
          <a:lstStyle/>
          <a:p>
            <a:r>
              <a:rPr lang="en-IN" sz="2400" b="1" dirty="0">
                <a:solidFill>
                  <a:schemeClr val="bg1"/>
                </a:solidFill>
              </a:rPr>
              <a:t>Insights : </a:t>
            </a:r>
          </a:p>
          <a:p>
            <a:pPr marL="342900" indent="-342900">
              <a:buFont typeface="Arial" panose="020B0604020202020204" pitchFamily="34" charset="0"/>
              <a:buChar char="•"/>
            </a:pPr>
            <a:r>
              <a:rPr lang="en-IN" b="1" i="1" dirty="0">
                <a:solidFill>
                  <a:schemeClr val="bg1"/>
                </a:solidFill>
              </a:rPr>
              <a:t>Home appliances </a:t>
            </a:r>
            <a:r>
              <a:rPr lang="en-IN" dirty="0">
                <a:solidFill>
                  <a:schemeClr val="bg1"/>
                </a:solidFill>
              </a:rPr>
              <a:t>has highest 244.23 ISU% </a:t>
            </a:r>
          </a:p>
          <a:p>
            <a:pPr marL="342900" indent="-342900">
              <a:buFont typeface="Arial" panose="020B0604020202020204" pitchFamily="34" charset="0"/>
              <a:buChar char="•"/>
            </a:pPr>
            <a:r>
              <a:rPr lang="en-IN" b="1" i="1" dirty="0">
                <a:solidFill>
                  <a:schemeClr val="bg1"/>
                </a:solidFill>
              </a:rPr>
              <a:t>Groceries and staples </a:t>
            </a:r>
            <a:r>
              <a:rPr lang="en-IN" dirty="0">
                <a:solidFill>
                  <a:schemeClr val="bg1"/>
                </a:solidFill>
              </a:rPr>
              <a:t>has lowest ranking with 18.05 ISU % .</a:t>
            </a:r>
          </a:p>
          <a:p>
            <a:r>
              <a:rPr lang="en-IN" dirty="0">
                <a:solidFill>
                  <a:schemeClr val="bg1"/>
                </a:solidFill>
              </a:rPr>
              <a:t>This information will assist in assessing the category-wise success and impact of the Diwali campaign on incremental sales.</a:t>
            </a:r>
          </a:p>
        </p:txBody>
      </p:sp>
      <p:sp>
        <p:nvSpPr>
          <p:cNvPr id="3" name="TextBox 2">
            <a:extLst>
              <a:ext uri="{FF2B5EF4-FFF2-40B4-BE49-F238E27FC236}">
                <a16:creationId xmlns:a16="http://schemas.microsoft.com/office/drawing/2014/main" id="{D43F6EA9-A453-56CF-BD17-FCB0889BE381}"/>
              </a:ext>
            </a:extLst>
          </p:cNvPr>
          <p:cNvSpPr txBox="1"/>
          <p:nvPr/>
        </p:nvSpPr>
        <p:spPr>
          <a:xfrm>
            <a:off x="1031239" y="1026106"/>
            <a:ext cx="10129520" cy="954107"/>
          </a:xfrm>
          <a:prstGeom prst="rect">
            <a:avLst/>
          </a:prstGeom>
          <a:solidFill>
            <a:schemeClr val="tx1">
              <a:alpha val="25000"/>
            </a:schemeClr>
          </a:solidFill>
          <a:ln w="6350">
            <a:solidFill>
              <a:schemeClr val="bg1"/>
            </a:solidFill>
          </a:ln>
        </p:spPr>
        <p:txBody>
          <a:bodyPr wrap="square">
            <a:spAutoFit/>
          </a:bodyPr>
          <a:lstStyle/>
          <a:p>
            <a:r>
              <a:rPr lang="en-IN" sz="2000" b="1" dirty="0">
                <a:solidFill>
                  <a:schemeClr val="bg1"/>
                </a:solidFill>
              </a:rPr>
              <a:t>Follow</a:t>
            </a:r>
            <a:r>
              <a:rPr lang="en-IN" dirty="0">
                <a:solidFill>
                  <a:schemeClr val="bg1"/>
                </a:solidFill>
              </a:rPr>
              <a:t> : Produce a report that calculates the Incremental Sold Quantity (ISU%) for each category during the Diwali campaign. Additionally, provide rankings for the categories based on their ISU%. The report include three key fields: category, ISU%, and rank order. </a:t>
            </a:r>
          </a:p>
        </p:txBody>
      </p:sp>
      <p:pic>
        <p:nvPicPr>
          <p:cNvPr id="7" name="Picture 6">
            <a:extLst>
              <a:ext uri="{FF2B5EF4-FFF2-40B4-BE49-F238E27FC236}">
                <a16:creationId xmlns:a16="http://schemas.microsoft.com/office/drawing/2014/main" id="{9DB78785-A597-9582-7778-BB308A837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385" y="2828329"/>
            <a:ext cx="2378170" cy="1631216"/>
          </a:xfrm>
          <a:prstGeom prst="rect">
            <a:avLst/>
          </a:prstGeom>
        </p:spPr>
      </p:pic>
      <p:sp>
        <p:nvSpPr>
          <p:cNvPr id="8" name="TextBox 7">
            <a:extLst>
              <a:ext uri="{FF2B5EF4-FFF2-40B4-BE49-F238E27FC236}">
                <a16:creationId xmlns:a16="http://schemas.microsoft.com/office/drawing/2014/main" id="{C77F3A71-7F32-7FCC-7178-BAEAE99F1DE7}"/>
              </a:ext>
            </a:extLst>
          </p:cNvPr>
          <p:cNvSpPr txBox="1"/>
          <p:nvPr/>
        </p:nvSpPr>
        <p:spPr>
          <a:xfrm>
            <a:off x="1104828" y="104172"/>
            <a:ext cx="4991171" cy="707886"/>
          </a:xfrm>
          <a:prstGeom prst="rect">
            <a:avLst/>
          </a:prstGeom>
          <a:noFill/>
        </p:spPr>
        <p:txBody>
          <a:bodyPr wrap="square" rtlCol="0">
            <a:spAutoFit/>
          </a:bodyPr>
          <a:lstStyle>
            <a:defPPr>
              <a:defRPr lang="en-US"/>
            </a:defPPr>
            <a:lvl1pPr>
              <a:defRPr sz="4000" b="1">
                <a:solidFill>
                  <a:schemeClr val="bg1"/>
                </a:solidFill>
                <a:latin typeface="Arial Black" panose="020B0A04020102020204" pitchFamily="34" charset="0"/>
              </a:defRPr>
            </a:lvl1pPr>
          </a:lstStyle>
          <a:p>
            <a:r>
              <a:rPr lang="en-US" dirty="0"/>
              <a:t>REQUEST 4</a:t>
            </a:r>
            <a:endParaRPr lang="en-IN" dirty="0"/>
          </a:p>
        </p:txBody>
      </p:sp>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AA541B9C-E34F-244E-3455-F1B88AF4CC2D}"/>
                  </a:ext>
                </a:extLst>
              </p:cNvPr>
              <p:cNvGraphicFramePr>
                <a:graphicFrameLocks noChangeAspect="1"/>
              </p:cNvGraphicFramePr>
              <p:nvPr>
                <p:extLst>
                  <p:ext uri="{D42A27DB-BD31-4B8C-83A1-F6EECF244321}">
                    <p14:modId xmlns:p14="http://schemas.microsoft.com/office/powerpoint/2010/main" val="1185182395"/>
                  </p:ext>
                </p:extLst>
              </p:nvPr>
            </p:nvGraphicFramePr>
            <p:xfrm>
              <a:off x="6559979" y="2286443"/>
              <a:ext cx="4826643" cy="2714987"/>
            </p:xfrm>
            <a:graphic>
              <a:graphicData uri="http://schemas.microsoft.com/office/powerpoint/2016/slidezoom">
                <pslz:sldZm>
                  <pslz:sldZmObj sldId="334" cId="353116609">
                    <pslz:zmPr id="{0E665E58-B7BF-43B2-A20D-0455B32C8800}" returnToParent="0" transitionDur="1000" showBg="0">
                      <p166:blipFill xmlns:p166="http://schemas.microsoft.com/office/powerpoint/2016/6/main">
                        <a:blip r:embed="rId3"/>
                        <a:stretch>
                          <a:fillRect/>
                        </a:stretch>
                      </p166:blipFill>
                      <p166:spPr xmlns:p166="http://schemas.microsoft.com/office/powerpoint/2016/6/main">
                        <a:xfrm>
                          <a:off x="0" y="0"/>
                          <a:ext cx="4826643" cy="2714987"/>
                        </a:xfrm>
                        <a:prstGeom prst="rect">
                          <a:avLst/>
                        </a:prstGeom>
                      </p166:spPr>
                    </pslz:zmPr>
                  </pslz:sldZmObj>
                </pslz:sldZm>
              </a:graphicData>
            </a:graphic>
          </p:graphicFrame>
        </mc:Choice>
        <mc:Fallback>
          <p:pic>
            <p:nvPicPr>
              <p:cNvPr id="12" name="Slide Zoom 11">
                <a:hlinkClick r:id="rId4" action="ppaction://hlinksldjump"/>
                <a:extLst>
                  <a:ext uri="{FF2B5EF4-FFF2-40B4-BE49-F238E27FC236}">
                    <a16:creationId xmlns:a16="http://schemas.microsoft.com/office/drawing/2014/main" id="{AA541B9C-E34F-244E-3455-F1B88AF4CC2D}"/>
                  </a:ext>
                </a:extLst>
              </p:cNvPr>
              <p:cNvPicPr>
                <a:picLocks noGrp="1" noRot="1" noChangeAspect="1" noMove="1" noResize="1" noEditPoints="1" noAdjustHandles="1" noChangeArrowheads="1" noChangeShapeType="1"/>
              </p:cNvPicPr>
              <p:nvPr/>
            </p:nvPicPr>
            <p:blipFill>
              <a:blip r:embed="rId3"/>
              <a:stretch>
                <a:fillRect/>
              </a:stretch>
            </p:blipFill>
            <p:spPr>
              <a:xfrm>
                <a:off x="6559979" y="2286443"/>
                <a:ext cx="4826643" cy="2714987"/>
              </a:xfrm>
              <a:prstGeom prst="rect">
                <a:avLst/>
              </a:prstGeom>
            </p:spPr>
          </p:pic>
        </mc:Fallback>
      </mc:AlternateContent>
      <p:cxnSp>
        <p:nvCxnSpPr>
          <p:cNvPr id="2" name="Connector: Curved 1">
            <a:extLst>
              <a:ext uri="{FF2B5EF4-FFF2-40B4-BE49-F238E27FC236}">
                <a16:creationId xmlns:a16="http://schemas.microsoft.com/office/drawing/2014/main" id="{0EC81CE3-BDDE-8E79-381E-35D089B260FB}"/>
              </a:ext>
            </a:extLst>
          </p:cNvPr>
          <p:cNvCxnSpPr>
            <a:cxnSpLocks/>
            <a:stCxn id="7" idx="3"/>
            <a:endCxn id="12" idx="1"/>
          </p:cNvCxnSpPr>
          <p:nvPr/>
        </p:nvCxnSpPr>
        <p:spPr>
          <a:xfrm>
            <a:off x="3495555" y="3643937"/>
            <a:ext cx="3064424" cy="12700"/>
          </a:xfrm>
          <a:prstGeom prst="curvedConnector3">
            <a:avLst>
              <a:gd name="adj1" fmla="val 50000"/>
            </a:avLst>
          </a:prstGeom>
          <a:ln w="3175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20776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CDEAB04-E6F9-96FD-A9E2-B10D63C34D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6DF48D-94E7-217B-404E-A23F876B5549}"/>
              </a:ext>
            </a:extLst>
          </p:cNvPr>
          <p:cNvSpPr txBox="1"/>
          <p:nvPr/>
        </p:nvSpPr>
        <p:spPr>
          <a:xfrm>
            <a:off x="997802" y="1050820"/>
            <a:ext cx="9946640" cy="1015663"/>
          </a:xfrm>
          <a:prstGeom prst="rect">
            <a:avLst/>
          </a:prstGeom>
          <a:solidFill>
            <a:schemeClr val="tx1">
              <a:alpha val="25000"/>
            </a:schemeClr>
          </a:solidFill>
          <a:ln w="6350">
            <a:solidFill>
              <a:schemeClr val="bg1"/>
            </a:solidFill>
          </a:ln>
        </p:spPr>
        <p:txBody>
          <a:bodyPr wrap="square">
            <a:spAutoFit/>
          </a:bodyPr>
          <a:lstStyle/>
          <a:p>
            <a:r>
              <a:rPr lang="en-IN" sz="2400" b="1" dirty="0">
                <a:solidFill>
                  <a:schemeClr val="bg1"/>
                </a:solidFill>
              </a:rPr>
              <a:t>Follow </a:t>
            </a:r>
            <a:r>
              <a:rPr lang="en-IN" dirty="0">
                <a:solidFill>
                  <a:schemeClr val="bg1"/>
                </a:solidFill>
              </a:rPr>
              <a:t>: Create a report featuring the Top 5 products, ranked by Incremental Revenue Percentage (IR%), across all campaigns. The report will provide essential information including product name, category, and IR%. </a:t>
            </a:r>
          </a:p>
        </p:txBody>
      </p:sp>
      <p:sp>
        <p:nvSpPr>
          <p:cNvPr id="6" name="TextBox 5">
            <a:extLst>
              <a:ext uri="{FF2B5EF4-FFF2-40B4-BE49-F238E27FC236}">
                <a16:creationId xmlns:a16="http://schemas.microsoft.com/office/drawing/2014/main" id="{B7EB2EEF-D08E-8135-EF92-F34B4D24C06F}"/>
              </a:ext>
            </a:extLst>
          </p:cNvPr>
          <p:cNvSpPr txBox="1"/>
          <p:nvPr/>
        </p:nvSpPr>
        <p:spPr>
          <a:xfrm>
            <a:off x="660400" y="5552019"/>
            <a:ext cx="8544560" cy="646331"/>
          </a:xfrm>
          <a:prstGeom prst="rect">
            <a:avLst/>
          </a:prstGeom>
          <a:solidFill>
            <a:schemeClr val="tx1">
              <a:alpha val="25000"/>
            </a:schemeClr>
          </a:solidFill>
          <a:ln w="6350">
            <a:solidFill>
              <a:schemeClr val="bg1"/>
            </a:solidFill>
          </a:ln>
        </p:spPr>
        <p:txBody>
          <a:bodyPr wrap="square">
            <a:spAutoFit/>
          </a:bodyPr>
          <a:lstStyle/>
          <a:p>
            <a:r>
              <a:rPr lang="en-IN" dirty="0">
                <a:solidFill>
                  <a:schemeClr val="bg1"/>
                </a:solidFill>
              </a:rPr>
              <a:t>This analysis helps identify the most successful products in terms of incremental revenue across our campaigns, assisting in product optimization.</a:t>
            </a:r>
          </a:p>
        </p:txBody>
      </p:sp>
      <p:pic>
        <p:nvPicPr>
          <p:cNvPr id="20" name="Picture 19">
            <a:extLst>
              <a:ext uri="{FF2B5EF4-FFF2-40B4-BE49-F238E27FC236}">
                <a16:creationId xmlns:a16="http://schemas.microsoft.com/office/drawing/2014/main" id="{F652A9AE-EF07-DD8F-EC3A-359C4C2A2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802" y="2896661"/>
            <a:ext cx="5708321" cy="1384805"/>
          </a:xfrm>
          <a:prstGeom prst="rect">
            <a:avLst/>
          </a:prstGeom>
        </p:spPr>
      </p:pic>
      <p:sp>
        <p:nvSpPr>
          <p:cNvPr id="7" name="TextBox 6">
            <a:extLst>
              <a:ext uri="{FF2B5EF4-FFF2-40B4-BE49-F238E27FC236}">
                <a16:creationId xmlns:a16="http://schemas.microsoft.com/office/drawing/2014/main" id="{428655FD-96A2-A68C-83FC-84C76A91FFE1}"/>
              </a:ext>
            </a:extLst>
          </p:cNvPr>
          <p:cNvSpPr txBox="1"/>
          <p:nvPr/>
        </p:nvSpPr>
        <p:spPr>
          <a:xfrm>
            <a:off x="1104828" y="104172"/>
            <a:ext cx="3596125" cy="769441"/>
          </a:xfrm>
          <a:prstGeom prst="rect">
            <a:avLst/>
          </a:prstGeom>
          <a:noFill/>
        </p:spPr>
        <p:txBody>
          <a:bodyPr wrap="square" rtlCol="0">
            <a:spAutoFit/>
          </a:bodyPr>
          <a:lstStyle/>
          <a:p>
            <a:r>
              <a:rPr lang="en-US" sz="4000" b="1" dirty="0">
                <a:solidFill>
                  <a:schemeClr val="bg1"/>
                </a:solidFill>
                <a:latin typeface="Arial Black" panose="020B0A04020102020204" pitchFamily="34" charset="0"/>
              </a:rPr>
              <a:t>REQUEST</a:t>
            </a:r>
            <a:r>
              <a:rPr lang="en-US" sz="2800" dirty="0">
                <a:solidFill>
                  <a:schemeClr val="bg1"/>
                </a:solidFill>
              </a:rPr>
              <a:t> </a:t>
            </a:r>
            <a:r>
              <a:rPr lang="en-US" sz="4400" b="1" dirty="0">
                <a:solidFill>
                  <a:schemeClr val="bg1"/>
                </a:solidFill>
                <a:latin typeface="Arial Black" panose="020B0A04020102020204" pitchFamily="34" charset="0"/>
              </a:rPr>
              <a:t>5</a:t>
            </a:r>
            <a:endParaRPr lang="en-IN" sz="2800" b="1" dirty="0">
              <a:solidFill>
                <a:schemeClr val="bg1"/>
              </a:solidFill>
              <a:latin typeface="Arial Black" panose="020B0A04020102020204" pitchFamily="34" charset="0"/>
            </a:endParaRPr>
          </a:p>
        </p:txBody>
      </p:sp>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FE0FDB10-99AB-444D-1561-AE2C75F1EA57}"/>
                  </a:ext>
                </a:extLst>
              </p:cNvPr>
              <p:cNvGraphicFramePr>
                <a:graphicFrameLocks noChangeAspect="1"/>
              </p:cNvGraphicFramePr>
              <p:nvPr>
                <p:extLst>
                  <p:ext uri="{D42A27DB-BD31-4B8C-83A1-F6EECF244321}">
                    <p14:modId xmlns:p14="http://schemas.microsoft.com/office/powerpoint/2010/main" val="1206843436"/>
                  </p:ext>
                </p:extLst>
              </p:nvPr>
            </p:nvGraphicFramePr>
            <p:xfrm>
              <a:off x="7104706" y="2193928"/>
              <a:ext cx="4200508" cy="2955396"/>
            </p:xfrm>
            <a:graphic>
              <a:graphicData uri="http://schemas.microsoft.com/office/powerpoint/2016/slidezoom">
                <pslz:sldZm>
                  <pslz:sldZmObj sldId="344" cId="3744237051">
                    <pslz:zmPr id="{F01EE887-29A4-4F9C-AB74-F65573416B46}" returnToParent="0" transitionDur="1000" showBg="0">
                      <p166:blipFill xmlns:p166="http://schemas.microsoft.com/office/powerpoint/2016/6/main">
                        <a:blip r:embed="rId3"/>
                        <a:stretch>
                          <a:fillRect/>
                        </a:stretch>
                      </p166:blipFill>
                      <p166:spPr xmlns:p166="http://schemas.microsoft.com/office/powerpoint/2016/6/main">
                        <a:xfrm>
                          <a:off x="0" y="0"/>
                          <a:ext cx="4200508" cy="2955396"/>
                        </a:xfrm>
                        <a:prstGeom prst="rect">
                          <a:avLst/>
                        </a:prstGeom>
                      </p166:spPr>
                    </pslz:zmPr>
                  </pslz:sldZmObj>
                </pslz:sldZm>
              </a:graphicData>
            </a:graphic>
          </p:graphicFrame>
        </mc:Choice>
        <mc:Fallback>
          <p:pic>
            <p:nvPicPr>
              <p:cNvPr id="9" name="Slide Zoom 8">
                <a:hlinkClick r:id="rId4" action="ppaction://hlinksldjump"/>
                <a:extLst>
                  <a:ext uri="{FF2B5EF4-FFF2-40B4-BE49-F238E27FC236}">
                    <a16:creationId xmlns:a16="http://schemas.microsoft.com/office/drawing/2014/main" id="{FE0FDB10-99AB-444D-1561-AE2C75F1EA57}"/>
                  </a:ext>
                </a:extLst>
              </p:cNvPr>
              <p:cNvPicPr>
                <a:picLocks noGrp="1" noRot="1" noChangeAspect="1" noMove="1" noResize="1" noEditPoints="1" noAdjustHandles="1" noChangeArrowheads="1" noChangeShapeType="1"/>
              </p:cNvPicPr>
              <p:nvPr/>
            </p:nvPicPr>
            <p:blipFill>
              <a:blip r:embed="rId3"/>
              <a:stretch>
                <a:fillRect/>
              </a:stretch>
            </p:blipFill>
            <p:spPr>
              <a:xfrm>
                <a:off x="7104706" y="2193928"/>
                <a:ext cx="4200508" cy="2955396"/>
              </a:xfrm>
              <a:prstGeom prst="rect">
                <a:avLst/>
              </a:prstGeom>
            </p:spPr>
          </p:pic>
        </mc:Fallback>
      </mc:AlternateContent>
    </p:spTree>
    <p:extLst>
      <p:ext uri="{BB962C8B-B14F-4D97-AF65-F5344CB8AC3E}">
        <p14:creationId xmlns:p14="http://schemas.microsoft.com/office/powerpoint/2010/main" val="3289224421"/>
      </p:ext>
    </p:extLst>
  </p:cSld>
  <p:clrMapOvr>
    <a:masterClrMapping/>
  </p:clrMapOvr>
  <p:transition spd="slow">
    <p:comb/>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059D6D0-08FC-D5D5-74ED-E7BF21A4D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BB7DCE-5F6A-B8C9-1CE6-CC39A45979C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B3358E1-DFA7-0EA2-134C-E1C435D645B1}"/>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B2AE9908-004B-4D59-0DAF-C03FDB493218}"/>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EAF69D3-594D-AE4A-A433-FC28F7302A0A}"/>
              </a:ext>
            </a:extLst>
          </p:cNvPr>
          <p:cNvSpPr txBox="1"/>
          <p:nvPr/>
        </p:nvSpPr>
        <p:spPr>
          <a:xfrm>
            <a:off x="3294433" y="3934215"/>
            <a:ext cx="5603132"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PROMOTION TYPES</a:t>
            </a:r>
          </a:p>
        </p:txBody>
      </p:sp>
      <p:pic>
        <p:nvPicPr>
          <p:cNvPr id="10" name="Picture 9">
            <a:extLst>
              <a:ext uri="{FF2B5EF4-FFF2-40B4-BE49-F238E27FC236}">
                <a16:creationId xmlns:a16="http://schemas.microsoft.com/office/drawing/2014/main" id="{92C954FE-5C6B-A10E-B1DE-851A2CA3B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812" y="586912"/>
            <a:ext cx="3872374" cy="4178300"/>
          </a:xfrm>
          <a:prstGeom prst="rect">
            <a:avLst/>
          </a:prstGeom>
        </p:spPr>
      </p:pic>
    </p:spTree>
    <p:extLst>
      <p:ext uri="{BB962C8B-B14F-4D97-AF65-F5344CB8AC3E}">
        <p14:creationId xmlns:p14="http://schemas.microsoft.com/office/powerpoint/2010/main" val="2248266038"/>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1C05-4828-33F1-8C61-88C39EA3EEB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D4F6098-3EC7-D85A-C47F-37933792763E}"/>
              </a:ext>
            </a:extLst>
          </p:cNvPr>
          <p:cNvSpPr>
            <a:spLocks noGrp="1"/>
          </p:cNvSpPr>
          <p:nvPr>
            <p:ph type="body" idx="1"/>
          </p:nvPr>
        </p:nvSpPr>
        <p:spPr/>
        <p:txBody>
          <a:bodyPr/>
          <a:lstStyle/>
          <a:p>
            <a:endParaRPr lang="en-IN"/>
          </a:p>
        </p:txBody>
      </p:sp>
      <p:pic>
        <p:nvPicPr>
          <p:cNvPr id="5124" name="Picture 4" descr="Sale Flat Icons ~ Illustrations on Creative Market">
            <a:extLst>
              <a:ext uri="{FF2B5EF4-FFF2-40B4-BE49-F238E27FC236}">
                <a16:creationId xmlns:a16="http://schemas.microsoft.com/office/drawing/2014/main" id="{E947D001-3E50-81E8-B104-EABDA59DC0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4000"/>
                    </a14:imgEffect>
                  </a14:imgLayer>
                </a14:imgProps>
              </a:ext>
              <a:ext uri="{28A0092B-C50C-407E-A947-70E740481C1C}">
                <a14:useLocalDpi xmlns:a14="http://schemas.microsoft.com/office/drawing/2010/main" val="0"/>
              </a:ext>
            </a:extLst>
          </a:blip>
          <a:srcRect l="-8" t="11297" r="8" b="4185"/>
          <a:stretch/>
        </p:blipFill>
        <p:spPr bwMode="auto">
          <a:xfrm>
            <a:off x="782"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3316932-0956-5BD5-D49D-1648C52CA36B}"/>
              </a:ext>
            </a:extLst>
          </p:cNvPr>
          <p:cNvPicPr>
            <a:picLocks noChangeAspect="1"/>
          </p:cNvPicPr>
          <p:nvPr/>
        </p:nvPicPr>
        <p:blipFill rotWithShape="1">
          <a:blip r:embed="rId5">
            <a:extLst>
              <a:ext uri="{28A0092B-C50C-407E-A947-70E740481C1C}">
                <a14:useLocalDpi xmlns:a14="http://schemas.microsoft.com/office/drawing/2010/main" val="0"/>
              </a:ext>
            </a:extLst>
          </a:blip>
          <a:srcRect l="16367" r="15366" b="12479"/>
          <a:stretch/>
        </p:blipFill>
        <p:spPr>
          <a:xfrm>
            <a:off x="6313287" y="3920709"/>
            <a:ext cx="900000" cy="900000"/>
          </a:xfrm>
          <a:prstGeom prst="flowChartConnector">
            <a:avLst/>
          </a:prstGeom>
          <a:ln w="63500">
            <a:solidFill>
              <a:schemeClr val="bg1"/>
            </a:solidFill>
          </a:ln>
        </p:spPr>
      </p:pic>
      <p:pic>
        <p:nvPicPr>
          <p:cNvPr id="22" name="Picture 21">
            <a:extLst>
              <a:ext uri="{FF2B5EF4-FFF2-40B4-BE49-F238E27FC236}">
                <a16:creationId xmlns:a16="http://schemas.microsoft.com/office/drawing/2014/main" id="{4B7F8704-7B60-B5DD-C461-B8C6DF7A4820}"/>
              </a:ext>
            </a:extLst>
          </p:cNvPr>
          <p:cNvPicPr>
            <a:picLocks noChangeAspect="1"/>
          </p:cNvPicPr>
          <p:nvPr/>
        </p:nvPicPr>
        <p:blipFill rotWithShape="1">
          <a:blip r:embed="rId6">
            <a:extLst>
              <a:ext uri="{28A0092B-C50C-407E-A947-70E740481C1C}">
                <a14:useLocalDpi xmlns:a14="http://schemas.microsoft.com/office/drawing/2010/main" val="0"/>
              </a:ext>
            </a:extLst>
          </a:blip>
          <a:srcRect l="2707" t="3704" r="2707" b="8719"/>
          <a:stretch/>
        </p:blipFill>
        <p:spPr>
          <a:xfrm>
            <a:off x="6313287" y="2457374"/>
            <a:ext cx="900000" cy="900000"/>
          </a:xfrm>
          <a:prstGeom prst="flowChartConnector">
            <a:avLst/>
          </a:prstGeom>
          <a:ln w="63500">
            <a:solidFill>
              <a:schemeClr val="bg1"/>
            </a:solidFill>
          </a:ln>
        </p:spPr>
      </p:pic>
      <p:pic>
        <p:nvPicPr>
          <p:cNvPr id="24" name="Picture 23">
            <a:extLst>
              <a:ext uri="{FF2B5EF4-FFF2-40B4-BE49-F238E27FC236}">
                <a16:creationId xmlns:a16="http://schemas.microsoft.com/office/drawing/2014/main" id="{680CA22A-9F01-37A4-4DA3-F66625EB021B}"/>
              </a:ext>
            </a:extLst>
          </p:cNvPr>
          <p:cNvPicPr>
            <a:picLocks noChangeAspect="1"/>
          </p:cNvPicPr>
          <p:nvPr/>
        </p:nvPicPr>
        <p:blipFill rotWithShape="1">
          <a:blip r:embed="rId7">
            <a:extLst>
              <a:ext uri="{28A0092B-C50C-407E-A947-70E740481C1C}">
                <a14:useLocalDpi xmlns:a14="http://schemas.microsoft.com/office/drawing/2010/main" val="0"/>
              </a:ext>
            </a:extLst>
          </a:blip>
          <a:srcRect l="16177" t="3000" r="13623" b="11872"/>
          <a:stretch/>
        </p:blipFill>
        <p:spPr>
          <a:xfrm>
            <a:off x="1077476" y="5609625"/>
            <a:ext cx="900000" cy="851281"/>
          </a:xfrm>
          <a:prstGeom prst="flowChartConnector">
            <a:avLst/>
          </a:prstGeom>
          <a:ln w="63500">
            <a:solidFill>
              <a:schemeClr val="bg1"/>
            </a:solidFill>
          </a:ln>
        </p:spPr>
      </p:pic>
      <p:pic>
        <p:nvPicPr>
          <p:cNvPr id="26" name="Picture 25">
            <a:extLst>
              <a:ext uri="{FF2B5EF4-FFF2-40B4-BE49-F238E27FC236}">
                <a16:creationId xmlns:a16="http://schemas.microsoft.com/office/drawing/2014/main" id="{CAF582B0-68FE-C661-C1B3-60EDFEC7D94C}"/>
              </a:ext>
            </a:extLst>
          </p:cNvPr>
          <p:cNvPicPr>
            <a:picLocks noChangeAspect="1"/>
          </p:cNvPicPr>
          <p:nvPr/>
        </p:nvPicPr>
        <p:blipFill rotWithShape="1">
          <a:blip r:embed="rId8">
            <a:extLst>
              <a:ext uri="{28A0092B-C50C-407E-A947-70E740481C1C}">
                <a14:useLocalDpi xmlns:a14="http://schemas.microsoft.com/office/drawing/2010/main" val="0"/>
              </a:ext>
            </a:extLst>
          </a:blip>
          <a:srcRect l="15373" t="2999" r="18227" b="11873"/>
          <a:stretch/>
        </p:blipFill>
        <p:spPr>
          <a:xfrm>
            <a:off x="1077476" y="3937431"/>
            <a:ext cx="900000" cy="900000"/>
          </a:xfrm>
          <a:prstGeom prst="flowChartConnector">
            <a:avLst/>
          </a:prstGeom>
          <a:ln w="63500">
            <a:solidFill>
              <a:schemeClr val="bg1"/>
            </a:solidFill>
          </a:ln>
        </p:spPr>
      </p:pic>
      <p:pic>
        <p:nvPicPr>
          <p:cNvPr id="30" name="Picture 29">
            <a:extLst>
              <a:ext uri="{FF2B5EF4-FFF2-40B4-BE49-F238E27FC236}">
                <a16:creationId xmlns:a16="http://schemas.microsoft.com/office/drawing/2014/main" id="{28072428-8146-1F6D-1EAC-859E1F36B5B7}"/>
              </a:ext>
            </a:extLst>
          </p:cNvPr>
          <p:cNvPicPr>
            <a:picLocks noChangeAspect="1"/>
          </p:cNvPicPr>
          <p:nvPr/>
        </p:nvPicPr>
        <p:blipFill rotWithShape="1">
          <a:blip r:embed="rId9">
            <a:extLst>
              <a:ext uri="{28A0092B-C50C-407E-A947-70E740481C1C}">
                <a14:useLocalDpi xmlns:a14="http://schemas.microsoft.com/office/drawing/2010/main" val="0"/>
              </a:ext>
            </a:extLst>
          </a:blip>
          <a:srcRect l="749" r="749"/>
          <a:stretch/>
        </p:blipFill>
        <p:spPr>
          <a:xfrm>
            <a:off x="1128445" y="2457374"/>
            <a:ext cx="900000" cy="900000"/>
          </a:xfrm>
          <a:prstGeom prst="flowChartConnector">
            <a:avLst/>
          </a:prstGeom>
          <a:ln w="63500">
            <a:solidFill>
              <a:schemeClr val="bg1"/>
            </a:solidFill>
          </a:ln>
        </p:spPr>
      </p:pic>
      <p:sp>
        <p:nvSpPr>
          <p:cNvPr id="31" name="Oval 30">
            <a:extLst>
              <a:ext uri="{FF2B5EF4-FFF2-40B4-BE49-F238E27FC236}">
                <a16:creationId xmlns:a16="http://schemas.microsoft.com/office/drawing/2014/main" id="{48135683-896B-027C-82E4-B5EC17B01E69}"/>
              </a:ext>
            </a:extLst>
          </p:cNvPr>
          <p:cNvSpPr>
            <a:spLocks noChangeAspect="1"/>
          </p:cNvSpPr>
          <p:nvPr/>
        </p:nvSpPr>
        <p:spPr>
          <a:xfrm>
            <a:off x="-2023230" y="-4597598"/>
            <a:ext cx="15786122" cy="1649890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1AB4AEA4-D3FD-C3AA-B4AA-CC1E70457B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9922" y="248179"/>
            <a:ext cx="1878668" cy="2027087"/>
          </a:xfrm>
          <a:prstGeom prst="rect">
            <a:avLst/>
          </a:prstGeom>
        </p:spPr>
      </p:pic>
      <p:sp>
        <p:nvSpPr>
          <p:cNvPr id="34" name="TextBox 33">
            <a:extLst>
              <a:ext uri="{FF2B5EF4-FFF2-40B4-BE49-F238E27FC236}">
                <a16:creationId xmlns:a16="http://schemas.microsoft.com/office/drawing/2014/main" id="{A3DA58FF-12EA-C2C0-C12D-8C8910448B4B}"/>
              </a:ext>
            </a:extLst>
          </p:cNvPr>
          <p:cNvSpPr txBox="1"/>
          <p:nvPr/>
        </p:nvSpPr>
        <p:spPr>
          <a:xfrm>
            <a:off x="1274091" y="169721"/>
            <a:ext cx="8938098" cy="1015663"/>
          </a:xfrm>
          <a:prstGeom prst="rect">
            <a:avLst/>
          </a:prstGeom>
          <a:noFill/>
        </p:spPr>
        <p:txBody>
          <a:bodyPr wrap="square" rtlCol="0">
            <a:spAutoFit/>
          </a:bodyPr>
          <a:lstStyle/>
          <a:p>
            <a:pPr algn="ctr"/>
            <a:r>
              <a:rPr lang="en-US" sz="6000">
                <a:solidFill>
                  <a:schemeClr val="bg1">
                    <a:lumMod val="95000"/>
                  </a:schemeClr>
                </a:solidFill>
                <a:latin typeface="Arial Black" panose="020B0A04020102020204" pitchFamily="34" charset="0"/>
              </a:rPr>
              <a:t>PROMOTION TYPES</a:t>
            </a:r>
          </a:p>
        </p:txBody>
      </p:sp>
      <p:sp>
        <p:nvSpPr>
          <p:cNvPr id="35" name="Rectangle: Rounded Corners 34">
            <a:extLst>
              <a:ext uri="{FF2B5EF4-FFF2-40B4-BE49-F238E27FC236}">
                <a16:creationId xmlns:a16="http://schemas.microsoft.com/office/drawing/2014/main" id="{C0D1852A-DDB1-5380-C7D3-D7024157D2F9}"/>
              </a:ext>
            </a:extLst>
          </p:cNvPr>
          <p:cNvSpPr/>
          <p:nvPr/>
        </p:nvSpPr>
        <p:spPr>
          <a:xfrm>
            <a:off x="1128445" y="999281"/>
            <a:ext cx="8995776" cy="1031926"/>
          </a:xfrm>
          <a:prstGeom prst="roundRect">
            <a:avLst/>
          </a:pr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t>During the festival campaigns </a:t>
            </a:r>
            <a:r>
              <a:rPr lang="en-US" sz="2400" b="1" err="1"/>
              <a:t>AtliQ</a:t>
            </a:r>
            <a:r>
              <a:rPr lang="en-US" sz="2400" b="1"/>
              <a:t> Mart gives promotional offers which are : - </a:t>
            </a:r>
            <a:endParaRPr lang="en-IN" sz="2000"/>
          </a:p>
        </p:txBody>
      </p:sp>
      <p:sp>
        <p:nvSpPr>
          <p:cNvPr id="36" name="Rectangle: Rounded Corners 35">
            <a:extLst>
              <a:ext uri="{FF2B5EF4-FFF2-40B4-BE49-F238E27FC236}">
                <a16:creationId xmlns:a16="http://schemas.microsoft.com/office/drawing/2014/main" id="{0C22AFCE-9CB3-5812-C7BD-D96408A54036}"/>
              </a:ext>
            </a:extLst>
          </p:cNvPr>
          <p:cNvSpPr/>
          <p:nvPr/>
        </p:nvSpPr>
        <p:spPr>
          <a:xfrm>
            <a:off x="2458326" y="2730993"/>
            <a:ext cx="1620624" cy="484022"/>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t>50 % OFF </a:t>
            </a:r>
            <a:endParaRPr lang="en-IN" sz="2800"/>
          </a:p>
        </p:txBody>
      </p:sp>
      <p:sp>
        <p:nvSpPr>
          <p:cNvPr id="37" name="Rectangle: Rounded Corners 36">
            <a:extLst>
              <a:ext uri="{FF2B5EF4-FFF2-40B4-BE49-F238E27FC236}">
                <a16:creationId xmlns:a16="http://schemas.microsoft.com/office/drawing/2014/main" id="{29BC87B8-5A59-84F6-1040-C934882C7FA2}"/>
              </a:ext>
            </a:extLst>
          </p:cNvPr>
          <p:cNvSpPr/>
          <p:nvPr/>
        </p:nvSpPr>
        <p:spPr>
          <a:xfrm>
            <a:off x="2458326" y="4211050"/>
            <a:ext cx="1620624" cy="484022"/>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t>33 % OFF </a:t>
            </a:r>
            <a:endParaRPr lang="en-IN" sz="2800"/>
          </a:p>
        </p:txBody>
      </p:sp>
      <p:sp>
        <p:nvSpPr>
          <p:cNvPr id="38" name="Rectangle: Rounded Corners 37">
            <a:extLst>
              <a:ext uri="{FF2B5EF4-FFF2-40B4-BE49-F238E27FC236}">
                <a16:creationId xmlns:a16="http://schemas.microsoft.com/office/drawing/2014/main" id="{E8D08A71-C955-A501-7C59-4717C1F1B5EA}"/>
              </a:ext>
            </a:extLst>
          </p:cNvPr>
          <p:cNvSpPr/>
          <p:nvPr/>
        </p:nvSpPr>
        <p:spPr>
          <a:xfrm>
            <a:off x="2458326" y="5927132"/>
            <a:ext cx="1620624" cy="484022"/>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t>25 % OFF </a:t>
            </a:r>
            <a:endParaRPr lang="en-IN" sz="2800"/>
          </a:p>
        </p:txBody>
      </p:sp>
      <p:sp>
        <p:nvSpPr>
          <p:cNvPr id="39" name="Rectangle: Rounded Corners 38">
            <a:extLst>
              <a:ext uri="{FF2B5EF4-FFF2-40B4-BE49-F238E27FC236}">
                <a16:creationId xmlns:a16="http://schemas.microsoft.com/office/drawing/2014/main" id="{62C5B388-B5CD-8B78-21F5-E2C0609E0E30}"/>
              </a:ext>
            </a:extLst>
          </p:cNvPr>
          <p:cNvSpPr/>
          <p:nvPr/>
        </p:nvSpPr>
        <p:spPr>
          <a:xfrm>
            <a:off x="7643167" y="2724908"/>
            <a:ext cx="2885225" cy="484022"/>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t>BUY 1 GET 1 FREE</a:t>
            </a:r>
            <a:endParaRPr lang="en-IN" sz="2800"/>
          </a:p>
        </p:txBody>
      </p:sp>
      <p:sp>
        <p:nvSpPr>
          <p:cNvPr id="40" name="Rectangle: Rounded Corners 39">
            <a:extLst>
              <a:ext uri="{FF2B5EF4-FFF2-40B4-BE49-F238E27FC236}">
                <a16:creationId xmlns:a16="http://schemas.microsoft.com/office/drawing/2014/main" id="{83CB6E3C-9326-3504-3AB6-6FF3B79072A9}"/>
              </a:ext>
            </a:extLst>
          </p:cNvPr>
          <p:cNvSpPr/>
          <p:nvPr/>
        </p:nvSpPr>
        <p:spPr>
          <a:xfrm>
            <a:off x="7643168" y="4212968"/>
            <a:ext cx="2418298" cy="484022"/>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t>500 CASHBACK</a:t>
            </a:r>
            <a:endParaRPr lang="en-IN" sz="2800"/>
          </a:p>
        </p:txBody>
      </p:sp>
    </p:spTree>
    <p:extLst>
      <p:ext uri="{BB962C8B-B14F-4D97-AF65-F5344CB8AC3E}">
        <p14:creationId xmlns:p14="http://schemas.microsoft.com/office/powerpoint/2010/main" val="1983062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ppt_x"/>
                                          </p:val>
                                        </p:tav>
                                        <p:tav tm="100000">
                                          <p:val>
                                            <p:strVal val="#ppt_x"/>
                                          </p:val>
                                        </p:tav>
                                      </p:tavLst>
                                    </p:anim>
                                    <p:anim calcmode="lin" valueType="num">
                                      <p:cBhvr additive="base">
                                        <p:cTn id="17" dur="500" fill="hold"/>
                                        <p:tgtEl>
                                          <p:spTgt spid="3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ppt_x"/>
                                          </p:val>
                                        </p:tav>
                                        <p:tav tm="100000">
                                          <p:val>
                                            <p:strVal val="#ppt_x"/>
                                          </p:val>
                                        </p:tav>
                                      </p:tavLst>
                                    </p:anim>
                                    <p:anim calcmode="lin" valueType="num">
                                      <p:cBhvr additive="base">
                                        <p:cTn id="29" dur="500" fill="hold"/>
                                        <p:tgtEl>
                                          <p:spTgt spid="4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ppt_x"/>
                                          </p:val>
                                        </p:tav>
                                        <p:tav tm="100000">
                                          <p:val>
                                            <p:strVal val="#ppt_x"/>
                                          </p:val>
                                        </p:tav>
                                      </p:tavLst>
                                    </p:anim>
                                    <p:anim calcmode="lin" valueType="num">
                                      <p:cBhvr additive="base">
                                        <p:cTn id="37" dur="500" fill="hold"/>
                                        <p:tgtEl>
                                          <p:spTgt spid="3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ppt_x"/>
                                          </p:val>
                                        </p:tav>
                                        <p:tav tm="100000">
                                          <p:val>
                                            <p:strVal val="#ppt_x"/>
                                          </p:val>
                                        </p:tav>
                                      </p:tavLst>
                                    </p:anim>
                                    <p:anim calcmode="lin" valueType="num">
                                      <p:cBhvr additive="base">
                                        <p:cTn id="4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D35C5-B0CE-A6F1-1E48-BAC542FB113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80FF6BA-1A89-96B6-6A9A-9DF884539954}"/>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3864F758-7993-E202-3BC4-2A9FD0843854}"/>
              </a:ext>
            </a:extLst>
          </p:cNvPr>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321C49-7AF2-FD6C-A57C-E5BB321CCEF9}"/>
              </a:ext>
            </a:extLst>
          </p:cNvPr>
          <p:cNvSpPr txBox="1"/>
          <p:nvPr/>
        </p:nvSpPr>
        <p:spPr>
          <a:xfrm>
            <a:off x="3294433" y="3934215"/>
            <a:ext cx="5603132"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INTRODUCTION</a:t>
            </a:r>
            <a:endParaRPr lang="en-IN" sz="4800">
              <a:solidFill>
                <a:schemeClr val="bg1">
                  <a:lumMod val="95000"/>
                </a:schemeClr>
              </a:solidFill>
              <a:latin typeface="Arial Black" panose="020B0A04020102020204" pitchFamily="34" charset="0"/>
            </a:endParaRPr>
          </a:p>
        </p:txBody>
      </p:sp>
      <p:pic>
        <p:nvPicPr>
          <p:cNvPr id="10" name="Picture 9">
            <a:extLst>
              <a:ext uri="{FF2B5EF4-FFF2-40B4-BE49-F238E27FC236}">
                <a16:creationId xmlns:a16="http://schemas.microsoft.com/office/drawing/2014/main" id="{78E9AD50-CB98-8A02-D752-2F9BC8A8A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8" y="1254794"/>
            <a:ext cx="2590783" cy="2590783"/>
          </a:xfrm>
          <a:prstGeom prst="rect">
            <a:avLst/>
          </a:prstGeom>
        </p:spPr>
      </p:pic>
    </p:spTree>
    <p:extLst>
      <p:ext uri="{BB962C8B-B14F-4D97-AF65-F5344CB8AC3E}">
        <p14:creationId xmlns:p14="http://schemas.microsoft.com/office/powerpoint/2010/main" val="1154824958"/>
      </p:ext>
    </p:extLst>
  </p:cSld>
  <p:clrMapOvr>
    <a:masterClrMapping/>
  </p:clrMapOvr>
  <mc:AlternateContent xmlns:mc="http://schemas.openxmlformats.org/markup-compatibility/2006" xmlns:p14="http://schemas.microsoft.com/office/powerpoint/2010/main">
    <mc:Choice Requires="p14">
      <p:transition spd="med" p14:dur="700" advClick="0" advTm="0"/>
    </mc:Choice>
    <mc:Fallback xmlns="">
      <p:transition spd="med" advClick="0"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3FADA6F-9B11-6224-4BD3-E57C720BE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DDC52-914E-4926-41AA-4EF5582C229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D800E1-C382-14C6-480E-03ADAC843212}"/>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CB608BF6-7F2E-DE8E-2BC9-1EFC32891236}"/>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5DC063-B057-A45C-9254-70801F68A64C}"/>
              </a:ext>
            </a:extLst>
          </p:cNvPr>
          <p:cNvSpPr txBox="1"/>
          <p:nvPr/>
        </p:nvSpPr>
        <p:spPr>
          <a:xfrm>
            <a:off x="3294434" y="3345457"/>
            <a:ext cx="5603132" cy="2308324"/>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KEY PERFORMING INDICATORS</a:t>
            </a:r>
          </a:p>
        </p:txBody>
      </p:sp>
      <p:pic>
        <p:nvPicPr>
          <p:cNvPr id="7" name="Picture 6">
            <a:extLst>
              <a:ext uri="{FF2B5EF4-FFF2-40B4-BE49-F238E27FC236}">
                <a16:creationId xmlns:a16="http://schemas.microsoft.com/office/drawing/2014/main" id="{7A959398-E67A-BBD5-4D23-3DCFAD109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7262" y="771524"/>
            <a:ext cx="2657476" cy="2657476"/>
          </a:xfrm>
          <a:prstGeom prst="rect">
            <a:avLst/>
          </a:prstGeom>
        </p:spPr>
      </p:pic>
    </p:spTree>
    <p:extLst>
      <p:ext uri="{BB962C8B-B14F-4D97-AF65-F5344CB8AC3E}">
        <p14:creationId xmlns:p14="http://schemas.microsoft.com/office/powerpoint/2010/main" val="4100687377"/>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5290-7537-F030-803D-95C0C5D8171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8DD33E0-C026-FA5D-2D5E-2B7F4F33779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178B324-0E61-1EF5-C175-16E639435D9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8619" b="19265"/>
          <a:stretch/>
        </p:blipFill>
        <p:spPr>
          <a:xfrm>
            <a:off x="-91440" y="1"/>
            <a:ext cx="12191997" cy="6857999"/>
          </a:xfrm>
          <a:prstGeom prst="rect">
            <a:avLst/>
          </a:prstGeom>
        </p:spPr>
      </p:pic>
      <p:sp>
        <p:nvSpPr>
          <p:cNvPr id="6" name="Oval 5">
            <a:extLst>
              <a:ext uri="{FF2B5EF4-FFF2-40B4-BE49-F238E27FC236}">
                <a16:creationId xmlns:a16="http://schemas.microsoft.com/office/drawing/2014/main" id="{51CDAC66-8CE1-9A1B-ACB0-67E6C882A0BC}"/>
              </a:ext>
            </a:extLst>
          </p:cNvPr>
          <p:cNvSpPr>
            <a:spLocks noChangeAspect="1"/>
          </p:cNvSpPr>
          <p:nvPr/>
        </p:nvSpPr>
        <p:spPr>
          <a:xfrm>
            <a:off x="-2653002" y="-5715038"/>
            <a:ext cx="17498004" cy="18288076"/>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BB847C-9AFD-AB65-FF24-CBC2DBF2B462}"/>
              </a:ext>
            </a:extLst>
          </p:cNvPr>
          <p:cNvSpPr txBox="1"/>
          <p:nvPr/>
        </p:nvSpPr>
        <p:spPr>
          <a:xfrm>
            <a:off x="669727" y="573831"/>
            <a:ext cx="10960828"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KEY PERFORMING INDICATORS</a:t>
            </a:r>
          </a:p>
        </p:txBody>
      </p:sp>
      <p:pic>
        <p:nvPicPr>
          <p:cNvPr id="8" name="Picture 7">
            <a:extLst>
              <a:ext uri="{FF2B5EF4-FFF2-40B4-BE49-F238E27FC236}">
                <a16:creationId xmlns:a16="http://schemas.microsoft.com/office/drawing/2014/main" id="{B208F6DF-95A1-D8BD-5F93-C64C47F32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2424" y="2264518"/>
            <a:ext cx="2492394" cy="2492394"/>
          </a:xfrm>
          <a:prstGeom prst="rect">
            <a:avLst/>
          </a:prstGeom>
        </p:spPr>
      </p:pic>
      <p:sp>
        <p:nvSpPr>
          <p:cNvPr id="9" name="Rectangle: Rounded Corners 8">
            <a:extLst>
              <a:ext uri="{FF2B5EF4-FFF2-40B4-BE49-F238E27FC236}">
                <a16:creationId xmlns:a16="http://schemas.microsoft.com/office/drawing/2014/main" id="{9E247BA9-1A14-718A-0D78-B157FD928BEA}"/>
              </a:ext>
            </a:extLst>
          </p:cNvPr>
          <p:cNvSpPr/>
          <p:nvPr/>
        </p:nvSpPr>
        <p:spPr>
          <a:xfrm>
            <a:off x="669727" y="1825625"/>
            <a:ext cx="8889913" cy="4458544"/>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indent="-514350">
              <a:buFont typeface="+mj-lt"/>
              <a:buAutoNum type="arabicPeriod"/>
            </a:pPr>
            <a:r>
              <a:rPr lang="en-US" sz="2400" b="1" dirty="0"/>
              <a:t>Incremental Revenue </a:t>
            </a:r>
            <a:r>
              <a:rPr lang="en-US" sz="2000" b="1" dirty="0"/>
              <a:t>:  </a:t>
            </a:r>
            <a:r>
              <a:rPr lang="en-US" sz="2000" dirty="0"/>
              <a:t>It represents the difference between the revenue generated before and after the promotions.</a:t>
            </a:r>
          </a:p>
          <a:p>
            <a:pPr marL="514350" indent="-514350">
              <a:buFont typeface="+mj-lt"/>
              <a:buAutoNum type="arabicPeriod"/>
            </a:pPr>
            <a:endParaRPr lang="en-US" sz="2000" dirty="0"/>
          </a:p>
          <a:p>
            <a:pPr marL="514350" indent="-514350">
              <a:buFont typeface="+mj-lt"/>
              <a:buAutoNum type="arabicPeriod"/>
            </a:pPr>
            <a:r>
              <a:rPr lang="en-US" sz="2400" b="1" dirty="0"/>
              <a:t>Incremental Sold Unit </a:t>
            </a:r>
            <a:r>
              <a:rPr lang="en-US" sz="2000" b="1" dirty="0"/>
              <a:t>: </a:t>
            </a:r>
            <a:r>
              <a:rPr lang="en-US" sz="2000" dirty="0"/>
              <a:t>It represents the difference between the total unit sold before and after the promotions.</a:t>
            </a:r>
          </a:p>
          <a:p>
            <a:pPr marL="514350" indent="-514350">
              <a:buFont typeface="+mj-lt"/>
              <a:buAutoNum type="arabicPeriod"/>
            </a:pPr>
            <a:endParaRPr lang="en-US" sz="2000" dirty="0"/>
          </a:p>
          <a:p>
            <a:pPr marL="514350" indent="-514350">
              <a:buFont typeface="+mj-lt"/>
              <a:buAutoNum type="arabicPeriod"/>
            </a:pPr>
            <a:r>
              <a:rPr lang="en-US" sz="2400" b="1" dirty="0"/>
              <a:t>Incremental Revenue % </a:t>
            </a:r>
            <a:r>
              <a:rPr lang="en-US" sz="2000" b="1" dirty="0"/>
              <a:t>: </a:t>
            </a:r>
            <a:r>
              <a:rPr lang="en-US" sz="2000" dirty="0"/>
              <a:t>It represents the percentage increase in revenue after the promotions.</a:t>
            </a:r>
          </a:p>
          <a:p>
            <a:pPr marL="514350" indent="-514350">
              <a:buFont typeface="+mj-lt"/>
              <a:buAutoNum type="arabicPeriod"/>
            </a:pPr>
            <a:endParaRPr lang="en-US" sz="2000" dirty="0"/>
          </a:p>
          <a:p>
            <a:pPr marL="514350" indent="-514350">
              <a:buFont typeface="+mj-lt"/>
              <a:buAutoNum type="arabicPeriod"/>
            </a:pPr>
            <a:r>
              <a:rPr lang="en-US" sz="2400" b="1" dirty="0"/>
              <a:t>Incremental Sold Unit % </a:t>
            </a:r>
            <a:r>
              <a:rPr lang="en-US" sz="2000" b="1" dirty="0"/>
              <a:t>: </a:t>
            </a:r>
            <a:r>
              <a:rPr lang="en-US" sz="2000" dirty="0"/>
              <a:t>It represents the percentage increase in total sold unit  after the promotions.</a:t>
            </a:r>
          </a:p>
          <a:p>
            <a:pPr marL="514350" indent="-514350">
              <a:buFont typeface="+mj-lt"/>
              <a:buAutoNum type="arabicPeriod"/>
            </a:pPr>
            <a:endParaRPr lang="en-US" sz="2000" dirty="0"/>
          </a:p>
          <a:p>
            <a:pPr marL="514350" indent="-514350">
              <a:buFont typeface="+mj-lt"/>
              <a:buAutoNum type="arabicPeriod"/>
            </a:pPr>
            <a:r>
              <a:rPr lang="en-US" sz="2400" b="1" dirty="0"/>
              <a:t>Incremental Revenue Ratio </a:t>
            </a:r>
            <a:r>
              <a:rPr lang="en-US" sz="2000" b="1" dirty="0"/>
              <a:t>: </a:t>
            </a:r>
            <a:r>
              <a:rPr lang="en-US" sz="2000" dirty="0"/>
              <a:t>It represents the ratio of IR to ISU.</a:t>
            </a:r>
            <a:endParaRPr lang="en-IN" sz="2000" dirty="0"/>
          </a:p>
        </p:txBody>
      </p:sp>
    </p:spTree>
    <p:extLst>
      <p:ext uri="{BB962C8B-B14F-4D97-AF65-F5344CB8AC3E}">
        <p14:creationId xmlns:p14="http://schemas.microsoft.com/office/powerpoint/2010/main" val="263138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3547C3-367F-10CE-C510-F4304A1BA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8325DD-B5D9-BF91-6A79-725FCCD43C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B7D4988-7288-8BFD-4562-1812F9826FE0}"/>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0DDCC4C9-7D0A-8DEF-BDE0-98FAA42BD075}"/>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E8D5D51-D21F-B5E1-7506-46EB2FF00748}"/>
              </a:ext>
            </a:extLst>
          </p:cNvPr>
          <p:cNvSpPr txBox="1"/>
          <p:nvPr/>
        </p:nvSpPr>
        <p:spPr>
          <a:xfrm>
            <a:off x="3294434" y="3721377"/>
            <a:ext cx="5603132" cy="1569660"/>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DATA OVERVIEW</a:t>
            </a:r>
          </a:p>
        </p:txBody>
      </p:sp>
      <p:pic>
        <p:nvPicPr>
          <p:cNvPr id="8" name="Picture 7">
            <a:extLst>
              <a:ext uri="{FF2B5EF4-FFF2-40B4-BE49-F238E27FC236}">
                <a16:creationId xmlns:a16="http://schemas.microsoft.com/office/drawing/2014/main" id="{E79BF4B8-E85C-8C1C-5D14-0663576E9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0" y="846097"/>
            <a:ext cx="2499360" cy="2499360"/>
          </a:xfrm>
          <a:prstGeom prst="rect">
            <a:avLst/>
          </a:prstGeom>
        </p:spPr>
      </p:pic>
    </p:spTree>
    <p:extLst>
      <p:ext uri="{BB962C8B-B14F-4D97-AF65-F5344CB8AC3E}">
        <p14:creationId xmlns:p14="http://schemas.microsoft.com/office/powerpoint/2010/main" val="2348534666"/>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1893-BB36-1799-0644-59EF084CDE5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788788F-4C09-BC3C-A4D2-979602DE5DC6}"/>
              </a:ext>
            </a:extLst>
          </p:cNvPr>
          <p:cNvSpPr>
            <a:spLocks noGrp="1"/>
          </p:cNvSpPr>
          <p:nvPr>
            <p:ph type="body" idx="1"/>
          </p:nvPr>
        </p:nvSpPr>
        <p:spPr/>
        <p:txBody>
          <a:bodyPr/>
          <a:lstStyle/>
          <a:p>
            <a:endParaRPr lang="en-IN"/>
          </a:p>
        </p:txBody>
      </p:sp>
      <p:pic>
        <p:nvPicPr>
          <p:cNvPr id="9" name="Picture 8">
            <a:extLst>
              <a:ext uri="{FF2B5EF4-FFF2-40B4-BE49-F238E27FC236}">
                <a16:creationId xmlns:a16="http://schemas.microsoft.com/office/drawing/2014/main" id="{C3F09319-A701-20E2-8781-72F4E3AB7B1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l="6695" r="6695"/>
          <a:stretch/>
        </p:blipFill>
        <p:spPr>
          <a:xfrm>
            <a:off x="0" y="0"/>
            <a:ext cx="12191999" cy="6858000"/>
          </a:xfrm>
          <a:prstGeom prst="rect">
            <a:avLst/>
          </a:prstGeom>
        </p:spPr>
      </p:pic>
      <p:sp>
        <p:nvSpPr>
          <p:cNvPr id="12" name="Oval 11">
            <a:extLst>
              <a:ext uri="{FF2B5EF4-FFF2-40B4-BE49-F238E27FC236}">
                <a16:creationId xmlns:a16="http://schemas.microsoft.com/office/drawing/2014/main" id="{DF9501E8-4C8D-EEC1-A935-E5976D3904B7}"/>
              </a:ext>
            </a:extLst>
          </p:cNvPr>
          <p:cNvSpPr>
            <a:spLocks noChangeAspect="1"/>
          </p:cNvSpPr>
          <p:nvPr/>
        </p:nvSpPr>
        <p:spPr>
          <a:xfrm>
            <a:off x="-1644818" y="-4368956"/>
            <a:ext cx="15481636" cy="16180665"/>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CE878F4-4253-DDAC-4179-7B96F1D33C78}"/>
              </a:ext>
            </a:extLst>
          </p:cNvPr>
          <p:cNvSpPr txBox="1"/>
          <p:nvPr/>
        </p:nvSpPr>
        <p:spPr>
          <a:xfrm>
            <a:off x="2724292" y="525057"/>
            <a:ext cx="6952034" cy="923330"/>
          </a:xfrm>
          <a:prstGeom prst="rect">
            <a:avLst/>
          </a:prstGeom>
          <a:noFill/>
        </p:spPr>
        <p:txBody>
          <a:bodyPr wrap="square" rtlCol="0">
            <a:spAutoFit/>
          </a:bodyPr>
          <a:lstStyle/>
          <a:p>
            <a:pPr algn="ctr"/>
            <a:r>
              <a:rPr lang="en-US" sz="5400">
                <a:solidFill>
                  <a:schemeClr val="bg1">
                    <a:lumMod val="95000"/>
                  </a:schemeClr>
                </a:solidFill>
                <a:latin typeface="Arial Black" panose="020B0A04020102020204" pitchFamily="34" charset="0"/>
              </a:rPr>
              <a:t>DATA OVERVIEW</a:t>
            </a:r>
          </a:p>
        </p:txBody>
      </p:sp>
      <p:pic>
        <p:nvPicPr>
          <p:cNvPr id="14" name="Picture 13">
            <a:extLst>
              <a:ext uri="{FF2B5EF4-FFF2-40B4-BE49-F238E27FC236}">
                <a16:creationId xmlns:a16="http://schemas.microsoft.com/office/drawing/2014/main" id="{DBF441A6-95E3-5928-8A0E-4D98D99758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8109" y="365125"/>
            <a:ext cx="1243194" cy="1243194"/>
          </a:xfrm>
          <a:prstGeom prst="rect">
            <a:avLst/>
          </a:prstGeom>
        </p:spPr>
      </p:pic>
      <p:sp>
        <p:nvSpPr>
          <p:cNvPr id="15" name="Rectangle: Rounded Corners 14">
            <a:extLst>
              <a:ext uri="{FF2B5EF4-FFF2-40B4-BE49-F238E27FC236}">
                <a16:creationId xmlns:a16="http://schemas.microsoft.com/office/drawing/2014/main" id="{806479DF-D69B-9FEC-5C5C-62EA9A63D9A7}"/>
              </a:ext>
            </a:extLst>
          </p:cNvPr>
          <p:cNvSpPr/>
          <p:nvPr/>
        </p:nvSpPr>
        <p:spPr>
          <a:xfrm>
            <a:off x="2703972" y="1850620"/>
            <a:ext cx="8153081" cy="3283151"/>
          </a:xfrm>
          <a:prstGeom prst="roundRect">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t>The dataset for the analysis is curated by </a:t>
            </a:r>
            <a:r>
              <a:rPr lang="en-US" sz="2000"/>
              <a:t> </a:t>
            </a:r>
            <a:r>
              <a:rPr lang="en-US" sz="2400" err="1"/>
              <a:t>Codebasics</a:t>
            </a:r>
            <a:r>
              <a:rPr lang="en-US" sz="2400"/>
              <a:t> in their Resume Challenge 9. This Dataset consists of 4 CSV files which are : -</a:t>
            </a:r>
          </a:p>
          <a:p>
            <a:endParaRPr lang="en-US" sz="2400"/>
          </a:p>
          <a:p>
            <a:pPr marL="457200" indent="-457200">
              <a:buFont typeface="Arial" panose="020B0604020202020204" pitchFamily="34" charset="0"/>
              <a:buChar char="•"/>
            </a:pPr>
            <a:r>
              <a:rPr lang="en-US" sz="2400" err="1"/>
              <a:t>Dim_campaigns</a:t>
            </a:r>
            <a:endParaRPr lang="en-US" sz="2400"/>
          </a:p>
          <a:p>
            <a:pPr marL="457200" indent="-457200">
              <a:buFont typeface="Arial" panose="020B0604020202020204" pitchFamily="34" charset="0"/>
              <a:buChar char="•"/>
            </a:pPr>
            <a:r>
              <a:rPr lang="en-US" sz="2400" err="1"/>
              <a:t>Dim_products</a:t>
            </a:r>
            <a:endParaRPr lang="en-US" sz="2400"/>
          </a:p>
          <a:p>
            <a:pPr marL="457200" indent="-457200">
              <a:buFont typeface="Arial" panose="020B0604020202020204" pitchFamily="34" charset="0"/>
              <a:buChar char="•"/>
            </a:pPr>
            <a:r>
              <a:rPr lang="en-US" sz="2400" err="1"/>
              <a:t>Dim_stores</a:t>
            </a:r>
            <a:endParaRPr lang="en-US" sz="2400"/>
          </a:p>
          <a:p>
            <a:pPr marL="457200" indent="-457200">
              <a:buFont typeface="Arial" panose="020B0604020202020204" pitchFamily="34" charset="0"/>
              <a:buChar char="•"/>
            </a:pPr>
            <a:r>
              <a:rPr lang="en-US" sz="2400" err="1"/>
              <a:t>Fact_events</a:t>
            </a:r>
            <a:endParaRPr lang="en-US" sz="2400"/>
          </a:p>
        </p:txBody>
      </p:sp>
      <p:pic>
        <p:nvPicPr>
          <p:cNvPr id="17" name="Picture 16">
            <a:extLst>
              <a:ext uri="{FF2B5EF4-FFF2-40B4-BE49-F238E27FC236}">
                <a16:creationId xmlns:a16="http://schemas.microsoft.com/office/drawing/2014/main" id="{90412087-DAC4-7C71-B23F-E0277ED09A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6" y="2357447"/>
            <a:ext cx="2855825" cy="2143106"/>
          </a:xfrm>
          <a:prstGeom prst="rect">
            <a:avLst/>
          </a:prstGeom>
        </p:spPr>
      </p:pic>
    </p:spTree>
    <p:extLst>
      <p:ext uri="{BB962C8B-B14F-4D97-AF65-F5344CB8AC3E}">
        <p14:creationId xmlns:p14="http://schemas.microsoft.com/office/powerpoint/2010/main" val="4180729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D53C-14AF-F82E-C513-0706637DBCB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CC3CDA5-C304-19B1-3840-E67187684A0A}"/>
              </a:ext>
            </a:extLst>
          </p:cNvPr>
          <p:cNvSpPr>
            <a:spLocks noGrp="1"/>
          </p:cNvSpPr>
          <p:nvPr>
            <p:ph type="body" idx="1"/>
          </p:nvPr>
        </p:nvSpPr>
        <p:spPr/>
        <p:txBody>
          <a:bodyPr/>
          <a:lstStyle/>
          <a:p>
            <a:endParaRPr lang="en-IN"/>
          </a:p>
        </p:txBody>
      </p:sp>
      <p:pic>
        <p:nvPicPr>
          <p:cNvPr id="7" name="Picture 6">
            <a:hlinkClick r:id="rId3" action="ppaction://hlinksldjump"/>
            <a:extLst>
              <a:ext uri="{FF2B5EF4-FFF2-40B4-BE49-F238E27FC236}">
                <a16:creationId xmlns:a16="http://schemas.microsoft.com/office/drawing/2014/main" id="{540D94C5-8768-6D99-D8F9-464B438C8A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6000"/>
                    </a14:imgEffect>
                  </a14:imgLayer>
                </a14:imgProps>
              </a:ext>
              <a:ext uri="{28A0092B-C50C-407E-A947-70E740481C1C}">
                <a14:useLocalDpi xmlns:a14="http://schemas.microsoft.com/office/drawing/2010/main" val="0"/>
              </a:ext>
            </a:extLst>
          </a:blip>
          <a:srcRect t="13942" b="13942"/>
          <a:stretch/>
        </p:blipFill>
        <p:spPr>
          <a:xfrm>
            <a:off x="0" y="0"/>
            <a:ext cx="12192000" cy="6858000"/>
          </a:xfrm>
          <a:prstGeom prst="rect">
            <a:avLst/>
          </a:prstGeom>
        </p:spPr>
      </p:pic>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3F115C68-A8C7-9683-ED7F-86D0A25DFEED}"/>
                  </a:ext>
                </a:extLst>
              </p:cNvPr>
              <p:cNvGraphicFramePr>
                <a:graphicFrameLocks noChangeAspect="1"/>
              </p:cNvGraphicFramePr>
              <p:nvPr>
                <p:extLst>
                  <p:ext uri="{D42A27DB-BD31-4B8C-83A1-F6EECF244321}">
                    <p14:modId xmlns:p14="http://schemas.microsoft.com/office/powerpoint/2010/main" val="3685142183"/>
                  </p:ext>
                </p:extLst>
              </p:nvPr>
            </p:nvGraphicFramePr>
            <p:xfrm>
              <a:off x="4021916" y="3551197"/>
              <a:ext cx="3839999" cy="2160000"/>
            </p:xfrm>
            <a:graphic>
              <a:graphicData uri="http://schemas.microsoft.com/office/powerpoint/2016/sectionzoom">
                <psez:sectionZm>
                  <psez:sectionZmObj sectionId="{9FB94B56-A664-4B21-B6FF-BA03356537DC}">
                    <psez:zmPr id="{4B32CFFA-6E45-4BDE-9A85-BA3537E478E3}" transitionDur="1000" showBg="0">
                      <p166:blipFill xmlns:p166="http://schemas.microsoft.com/office/powerpoint/2016/6/main">
                        <a:blip r:embed="rId6"/>
                        <a:stretch>
                          <a:fillRect/>
                        </a:stretch>
                      </p166:blipFill>
                      <p166:spPr xmlns:p166="http://schemas.microsoft.com/office/powerpoint/2016/6/main">
                        <a:xfrm>
                          <a:off x="0" y="0"/>
                          <a:ext cx="3839999" cy="2160000"/>
                        </a:xfrm>
                        <a:prstGeom prst="rect">
                          <a:avLst/>
                        </a:prstGeom>
                      </p166:spPr>
                    </psez:zmPr>
                  </psez:sectionZmObj>
                </psez:sectionZm>
              </a:graphicData>
            </a:graphic>
          </p:graphicFrame>
        </mc:Choice>
        <mc:Fallback xmlns="">
          <p:pic>
            <p:nvPicPr>
              <p:cNvPr id="14" name="Section Zoom 13">
                <a:hlinkClick r:id="rId7" action="ppaction://hlinksldjump"/>
                <a:extLst>
                  <a:ext uri="{FF2B5EF4-FFF2-40B4-BE49-F238E27FC236}">
                    <a16:creationId xmlns:a16="http://schemas.microsoft.com/office/drawing/2014/main" id="{3F115C68-A8C7-9683-ED7F-86D0A25DFEED}"/>
                  </a:ext>
                </a:extLst>
              </p:cNvPr>
              <p:cNvPicPr>
                <a:picLocks noGrp="1" noRot="1" noChangeAspect="1" noMove="1" noResize="1" noEditPoints="1" noAdjustHandles="1" noChangeArrowheads="1" noChangeShapeType="1"/>
              </p:cNvPicPr>
              <p:nvPr/>
            </p:nvPicPr>
            <p:blipFill>
              <a:blip r:embed="rId8"/>
              <a:stretch>
                <a:fillRect/>
              </a:stretch>
            </p:blipFill>
            <p:spPr>
              <a:xfrm>
                <a:off x="4021916" y="3551197"/>
                <a:ext cx="3839999" cy="216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4C013901-1700-7ACB-0D38-872A5E6A9E6F}"/>
                  </a:ext>
                </a:extLst>
              </p:cNvPr>
              <p:cNvGraphicFramePr>
                <a:graphicFrameLocks noChangeAspect="1"/>
              </p:cNvGraphicFramePr>
              <p:nvPr>
                <p:extLst>
                  <p:ext uri="{D42A27DB-BD31-4B8C-83A1-F6EECF244321}">
                    <p14:modId xmlns:p14="http://schemas.microsoft.com/office/powerpoint/2010/main" val="151753903"/>
                  </p:ext>
                </p:extLst>
              </p:nvPr>
            </p:nvGraphicFramePr>
            <p:xfrm>
              <a:off x="644361" y="2148411"/>
              <a:ext cx="3839999" cy="2160000"/>
            </p:xfrm>
            <a:graphic>
              <a:graphicData uri="http://schemas.microsoft.com/office/powerpoint/2016/sectionzoom">
                <psez:sectionZm>
                  <psez:sectionZmObj sectionId="{D2EA6EB9-3F09-42A6-8A9B-CA9B5E6A2F5B}">
                    <psez:zmPr id="{66202DAA-0A64-4173-BC73-EFC5806A7833}" transitionDur="1000" showBg="0">
                      <p166:blipFill xmlns:p166="http://schemas.microsoft.com/office/powerpoint/2016/6/main">
                        <a:blip r:embed="rId9"/>
                        <a:stretch>
                          <a:fillRect/>
                        </a:stretch>
                      </p166:blipFill>
                      <p166:spPr xmlns:p166="http://schemas.microsoft.com/office/powerpoint/2016/6/main">
                        <a:xfrm>
                          <a:off x="0" y="0"/>
                          <a:ext cx="3839999" cy="2160000"/>
                        </a:xfrm>
                        <a:prstGeom prst="rect">
                          <a:avLst/>
                        </a:prstGeom>
                      </p166:spPr>
                    </psez:zmPr>
                  </psez:sectionZmObj>
                </psez:sectionZm>
              </a:graphicData>
            </a:graphic>
          </p:graphicFrame>
        </mc:Choice>
        <mc:Fallback xmlns="">
          <p:pic>
            <p:nvPicPr>
              <p:cNvPr id="18" name="Section Zoom 17">
                <a:hlinkClick r:id="rId10" action="ppaction://hlinksldjump"/>
                <a:extLst>
                  <a:ext uri="{FF2B5EF4-FFF2-40B4-BE49-F238E27FC236}">
                    <a16:creationId xmlns:a16="http://schemas.microsoft.com/office/drawing/2014/main" id="{4C013901-1700-7ACB-0D38-872A5E6A9E6F}"/>
                  </a:ext>
                </a:extLst>
              </p:cNvPr>
              <p:cNvPicPr>
                <a:picLocks noGrp="1" noRot="1" noChangeAspect="1" noMove="1" noResize="1" noEditPoints="1" noAdjustHandles="1" noChangeArrowheads="1" noChangeShapeType="1"/>
              </p:cNvPicPr>
              <p:nvPr/>
            </p:nvPicPr>
            <p:blipFill>
              <a:blip r:embed="rId11"/>
              <a:stretch>
                <a:fillRect/>
              </a:stretch>
            </p:blipFill>
            <p:spPr>
              <a:xfrm>
                <a:off x="644361" y="2148411"/>
                <a:ext cx="3839999" cy="21600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2E8E27ED-34F1-410A-22A8-1FE391C5344A}"/>
                  </a:ext>
                </a:extLst>
              </p:cNvPr>
              <p:cNvGraphicFramePr>
                <a:graphicFrameLocks noChangeAspect="1"/>
              </p:cNvGraphicFramePr>
              <p:nvPr>
                <p:extLst>
                  <p:ext uri="{D42A27DB-BD31-4B8C-83A1-F6EECF244321}">
                    <p14:modId xmlns:p14="http://schemas.microsoft.com/office/powerpoint/2010/main" val="3511705874"/>
                  </p:ext>
                </p:extLst>
              </p:nvPr>
            </p:nvGraphicFramePr>
            <p:xfrm>
              <a:off x="7687859" y="2226803"/>
              <a:ext cx="3839998" cy="2160000"/>
            </p:xfrm>
            <a:graphic>
              <a:graphicData uri="http://schemas.microsoft.com/office/powerpoint/2016/sectionzoom">
                <psez:sectionZm>
                  <psez:sectionZmObj sectionId="{33D1A39A-42B3-4BCF-9B32-46BC297988F7}">
                    <psez:zmPr id="{B6515428-0CB9-4FCD-8AE6-DCFCC9F9C665}" transitionDur="1000" showBg="0">
                      <p166:blipFill xmlns:p166="http://schemas.microsoft.com/office/powerpoint/2016/6/main">
                        <a:blip r:embed="rId12"/>
                        <a:stretch>
                          <a:fillRect/>
                        </a:stretch>
                      </p166:blipFill>
                      <p166:spPr xmlns:p166="http://schemas.microsoft.com/office/powerpoint/2016/6/main">
                        <a:xfrm>
                          <a:off x="0" y="0"/>
                          <a:ext cx="3839998" cy="2160000"/>
                        </a:xfrm>
                        <a:prstGeom prst="rect">
                          <a:avLst/>
                        </a:prstGeom>
                      </p166:spPr>
                    </psez:zmPr>
                  </psez:sectionZmObj>
                </psez:sectionZm>
              </a:graphicData>
            </a:graphic>
          </p:graphicFrame>
        </mc:Choice>
        <mc:Fallback xmlns="">
          <p:pic>
            <p:nvPicPr>
              <p:cNvPr id="13" name="Section Zoom 12">
                <a:hlinkClick r:id="rId13" action="ppaction://hlinksldjump"/>
                <a:extLst>
                  <a:ext uri="{FF2B5EF4-FFF2-40B4-BE49-F238E27FC236}">
                    <a16:creationId xmlns:a16="http://schemas.microsoft.com/office/drawing/2014/main" id="{2E8E27ED-34F1-410A-22A8-1FE391C5344A}"/>
                  </a:ext>
                </a:extLst>
              </p:cNvPr>
              <p:cNvPicPr>
                <a:picLocks noGrp="1" noRot="1" noChangeAspect="1" noMove="1" noResize="1" noEditPoints="1" noAdjustHandles="1" noChangeArrowheads="1" noChangeShapeType="1"/>
              </p:cNvPicPr>
              <p:nvPr/>
            </p:nvPicPr>
            <p:blipFill>
              <a:blip r:embed="rId14"/>
              <a:stretch>
                <a:fillRect/>
              </a:stretch>
            </p:blipFill>
            <p:spPr>
              <a:xfrm>
                <a:off x="7687859" y="2226803"/>
                <a:ext cx="3839998" cy="2160000"/>
              </a:xfrm>
              <a:prstGeom prst="rect">
                <a:avLst/>
              </a:prstGeom>
            </p:spPr>
          </p:pic>
        </mc:Fallback>
      </mc:AlternateContent>
      <p:sp>
        <p:nvSpPr>
          <p:cNvPr id="4" name="TextBox 3">
            <a:extLst>
              <a:ext uri="{FF2B5EF4-FFF2-40B4-BE49-F238E27FC236}">
                <a16:creationId xmlns:a16="http://schemas.microsoft.com/office/drawing/2014/main" id="{2EC08853-AC3F-5C87-9162-A50DB5EA8DD5}"/>
              </a:ext>
            </a:extLst>
          </p:cNvPr>
          <p:cNvSpPr txBox="1"/>
          <p:nvPr/>
        </p:nvSpPr>
        <p:spPr>
          <a:xfrm>
            <a:off x="2213335" y="311072"/>
            <a:ext cx="7765329" cy="830997"/>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DATA OVERVIEW</a:t>
            </a:r>
          </a:p>
        </p:txBody>
      </p:sp>
    </p:spTree>
    <p:extLst>
      <p:ext uri="{BB962C8B-B14F-4D97-AF65-F5344CB8AC3E}">
        <p14:creationId xmlns:p14="http://schemas.microsoft.com/office/powerpoint/2010/main" val="2867320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549B47A-E120-36F9-FECA-069750BC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D60DF-701E-E284-6797-864BBE06941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8431FC-4B41-1FB4-0322-DA37DCED0A4C}"/>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8D14C33E-6159-FA5A-35F4-09534557C75E}"/>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AB41B0-5EA2-279F-5E9E-DF19364D522B}"/>
              </a:ext>
            </a:extLst>
          </p:cNvPr>
          <p:cNvSpPr txBox="1"/>
          <p:nvPr/>
        </p:nvSpPr>
        <p:spPr>
          <a:xfrm>
            <a:off x="3294434" y="3976380"/>
            <a:ext cx="5603132"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CITIES AND STORES</a:t>
            </a:r>
          </a:p>
        </p:txBody>
      </p:sp>
      <p:pic>
        <p:nvPicPr>
          <p:cNvPr id="8" name="Picture 7">
            <a:extLst>
              <a:ext uri="{FF2B5EF4-FFF2-40B4-BE49-F238E27FC236}">
                <a16:creationId xmlns:a16="http://schemas.microsoft.com/office/drawing/2014/main" id="{C8FDDA5F-5672-5E43-7AD2-CF1FFAD7D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0" y="846097"/>
            <a:ext cx="2499360" cy="2499360"/>
          </a:xfrm>
          <a:prstGeom prst="rect">
            <a:avLst/>
          </a:prstGeom>
        </p:spPr>
      </p:pic>
    </p:spTree>
    <p:extLst>
      <p:ext uri="{BB962C8B-B14F-4D97-AF65-F5344CB8AC3E}">
        <p14:creationId xmlns:p14="http://schemas.microsoft.com/office/powerpoint/2010/main" val="1419818518"/>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3D34-950A-09AC-F076-3765B777BFD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1C5099A-4AD4-F521-1E0F-F8AB1FE95C96}"/>
              </a:ext>
            </a:extLst>
          </p:cNvPr>
          <p:cNvSpPr>
            <a:spLocks noGrp="1"/>
          </p:cNvSpPr>
          <p:nvPr>
            <p:ph type="body" idx="1"/>
          </p:nvPr>
        </p:nvSpPr>
        <p:spPr/>
        <p:txBody>
          <a:bodyPr/>
          <a:lstStyle/>
          <a:p>
            <a:endParaRPr lang="en-IN"/>
          </a:p>
        </p:txBody>
      </p:sp>
      <p:pic>
        <p:nvPicPr>
          <p:cNvPr id="5" name="Picture 4">
            <a:hlinkClick r:id="rId2" action="ppaction://hlinksldjump"/>
            <a:extLst>
              <a:ext uri="{FF2B5EF4-FFF2-40B4-BE49-F238E27FC236}">
                <a16:creationId xmlns:a16="http://schemas.microsoft.com/office/drawing/2014/main" id="{FBD2D599-FB70-4508-4D91-5393B2CC949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6" name="Oval 5">
            <a:extLst>
              <a:ext uri="{FF2B5EF4-FFF2-40B4-BE49-F238E27FC236}">
                <a16:creationId xmlns:a16="http://schemas.microsoft.com/office/drawing/2014/main" id="{EF3B576A-427F-C514-1363-7AD5DAA3FF8C}"/>
              </a:ext>
            </a:extLst>
          </p:cNvPr>
          <p:cNvSpPr>
            <a:spLocks noChangeAspect="1"/>
          </p:cNvSpPr>
          <p:nvPr/>
        </p:nvSpPr>
        <p:spPr>
          <a:xfrm>
            <a:off x="-1795264" y="-4929583"/>
            <a:ext cx="15782527" cy="16495142"/>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1318A2-ABAE-31DE-454C-96E9192173F0}"/>
              </a:ext>
            </a:extLst>
          </p:cNvPr>
          <p:cNvSpPr txBox="1"/>
          <p:nvPr/>
        </p:nvSpPr>
        <p:spPr>
          <a:xfrm>
            <a:off x="291763" y="73403"/>
            <a:ext cx="4351358" cy="1569660"/>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CITIES AND STORES</a:t>
            </a:r>
          </a:p>
        </p:txBody>
      </p:sp>
      <p:pic>
        <p:nvPicPr>
          <p:cNvPr id="9" name="Picture 8">
            <a:extLst>
              <a:ext uri="{FF2B5EF4-FFF2-40B4-BE49-F238E27FC236}">
                <a16:creationId xmlns:a16="http://schemas.microsoft.com/office/drawing/2014/main" id="{D74F3913-D36B-17FB-B885-4D3D066D29E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val="0"/>
              </a:ext>
            </a:extLst>
          </a:blip>
          <a:stretch>
            <a:fillRect/>
          </a:stretch>
        </p:blipFill>
        <p:spPr>
          <a:xfrm>
            <a:off x="8584882" y="2624773"/>
            <a:ext cx="2884222" cy="3461067"/>
          </a:xfrm>
          <a:prstGeom prst="rect">
            <a:avLst/>
          </a:prstGeom>
          <a:ln w="60325">
            <a:solidFill>
              <a:schemeClr val="tx1">
                <a:lumMod val="65000"/>
                <a:lumOff val="35000"/>
              </a:schemeClr>
            </a:solidFill>
          </a:ln>
        </p:spPr>
      </p:pic>
      <p:sp>
        <p:nvSpPr>
          <p:cNvPr id="10" name="Flowchart: Connector 9">
            <a:hlinkHover r:id="rId7" action="ppaction://hlinksldjump"/>
            <a:extLst>
              <a:ext uri="{FF2B5EF4-FFF2-40B4-BE49-F238E27FC236}">
                <a16:creationId xmlns:a16="http://schemas.microsoft.com/office/drawing/2014/main" id="{B97F4DAE-8C86-FE0C-C228-C12CE05A840C}"/>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hlinkHover r:id="rId8" action="ppaction://hlinksldjump"/>
            <a:extLst>
              <a:ext uri="{FF2B5EF4-FFF2-40B4-BE49-F238E27FC236}">
                <a16:creationId xmlns:a16="http://schemas.microsoft.com/office/drawing/2014/main" id="{66C7798B-E06E-EE6A-993E-13AF6472C40D}"/>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hlinkHover r:id="rId9" action="ppaction://hlinksldjump"/>
            <a:extLst>
              <a:ext uri="{FF2B5EF4-FFF2-40B4-BE49-F238E27FC236}">
                <a16:creationId xmlns:a16="http://schemas.microsoft.com/office/drawing/2014/main" id="{F76230B7-F1A5-AE71-34A5-D1169111DE47}"/>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hlinkHover r:id="rId10" action="ppaction://hlinksldjump"/>
            <a:extLst>
              <a:ext uri="{FF2B5EF4-FFF2-40B4-BE49-F238E27FC236}">
                <a16:creationId xmlns:a16="http://schemas.microsoft.com/office/drawing/2014/main" id="{72C3A21D-163E-AC46-425E-4492CBA14DF9}"/>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11" action="ppaction://hlinksldjump" highlightClick="1"/>
            <a:extLst>
              <a:ext uri="{FF2B5EF4-FFF2-40B4-BE49-F238E27FC236}">
                <a16:creationId xmlns:a16="http://schemas.microsoft.com/office/drawing/2014/main" id="{0608AB40-4563-02AD-1F83-106B67485E7D}"/>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hlinkHover r:id="rId12" action="ppaction://hlinksldjump"/>
            <a:extLst>
              <a:ext uri="{FF2B5EF4-FFF2-40B4-BE49-F238E27FC236}">
                <a16:creationId xmlns:a16="http://schemas.microsoft.com/office/drawing/2014/main" id="{5D4C4EA9-B4CC-4D90-3FB1-514DD98B69C9}"/>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C7D52EF1-6EEC-574C-C6E7-71E66791C3B6}"/>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hlinkHover r:id="rId13" action="ppaction://hlinksldjump"/>
            <a:extLst>
              <a:ext uri="{FF2B5EF4-FFF2-40B4-BE49-F238E27FC236}">
                <a16:creationId xmlns:a16="http://schemas.microsoft.com/office/drawing/2014/main" id="{700D590F-5829-CF45-744B-88707A343C2B}"/>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hlinkHover r:id="rId14" action="ppaction://hlinksldjump"/>
            <a:extLst>
              <a:ext uri="{FF2B5EF4-FFF2-40B4-BE49-F238E27FC236}">
                <a16:creationId xmlns:a16="http://schemas.microsoft.com/office/drawing/2014/main" id="{189A7544-DE89-79CE-4042-430129728E9F}"/>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hlinkHover r:id="rId15" action="ppaction://hlinksldjump"/>
            <a:extLst>
              <a:ext uri="{FF2B5EF4-FFF2-40B4-BE49-F238E27FC236}">
                <a16:creationId xmlns:a16="http://schemas.microsoft.com/office/drawing/2014/main" id="{C24884CA-07F1-BFF9-EBD7-053064693379}"/>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hlinkHover r:id="rId16" action="ppaction://hlinksldjump"/>
            <a:extLst>
              <a:ext uri="{FF2B5EF4-FFF2-40B4-BE49-F238E27FC236}">
                <a16:creationId xmlns:a16="http://schemas.microsoft.com/office/drawing/2014/main" id="{E209889D-94DE-88A0-FC99-2748F8C11E6A}"/>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743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CBE0C-3228-8851-8B26-3744C4B68A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B41DEC-3FB9-35D4-ED39-3755EA3D920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39894CC-AA5C-1C94-73E1-8CA55527B812}"/>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DA905FF8-EB24-44F7-3247-FE0747606B6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10" name="Flowchart: Connector 9">
            <a:extLst>
              <a:ext uri="{FF2B5EF4-FFF2-40B4-BE49-F238E27FC236}">
                <a16:creationId xmlns:a16="http://schemas.microsoft.com/office/drawing/2014/main" id="{D3C3FA28-BFF3-2D87-3FE6-566E64A7B2E3}"/>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24D5694A-F91C-DBFB-AF24-7A778B58E947}"/>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EA6F9BBE-7D8C-2168-58AB-201BB70FF3A8}"/>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EB291CE9-B501-BE3B-1DC5-24730FDDC6C1}"/>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snd r:embed="rId6" name="suction.wav"/>
            </a:hlinkHover>
            <a:extLst>
              <a:ext uri="{FF2B5EF4-FFF2-40B4-BE49-F238E27FC236}">
                <a16:creationId xmlns:a16="http://schemas.microsoft.com/office/drawing/2014/main" id="{AE30DE95-6333-FFF0-712A-4FE6CE0530B2}"/>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8BC9CBBC-854D-CE73-93D2-BA315D07D840}"/>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210661F4-9250-4550-5896-C498804D7F62}"/>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7B2A4FB4-0F94-8800-5BFB-F6DDD9235B13}"/>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FB486E48-90F8-4DD9-A38F-56B61D13FBF6}"/>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FF82EA79-9952-BA6A-2135-E4B348D5E3AE}"/>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A0A01033-C381-3A75-C405-1101915E6B7B}"/>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83481E8-582D-EAC9-173F-DEB835FE6A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2345" y="1427003"/>
            <a:ext cx="1400370" cy="4382112"/>
          </a:xfrm>
          <a:prstGeom prst="rect">
            <a:avLst/>
          </a:prstGeom>
          <a:ln w="28575">
            <a:solidFill>
              <a:schemeClr val="tx1">
                <a:lumMod val="50000"/>
                <a:lumOff val="50000"/>
              </a:schemeClr>
            </a:solidFill>
          </a:ln>
        </p:spPr>
      </p:pic>
      <p:sp>
        <p:nvSpPr>
          <p:cNvPr id="8" name="TextBox 7">
            <a:extLst>
              <a:ext uri="{FF2B5EF4-FFF2-40B4-BE49-F238E27FC236}">
                <a16:creationId xmlns:a16="http://schemas.microsoft.com/office/drawing/2014/main" id="{542096DC-A218-1E91-D5A6-119E4C79C8AC}"/>
              </a:ext>
            </a:extLst>
          </p:cNvPr>
          <p:cNvSpPr txBox="1"/>
          <p:nvPr/>
        </p:nvSpPr>
        <p:spPr>
          <a:xfrm>
            <a:off x="129203" y="5698"/>
            <a:ext cx="4539318"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BENGALURU</a:t>
            </a:r>
          </a:p>
        </p:txBody>
      </p:sp>
    </p:spTree>
    <p:extLst>
      <p:ext uri="{BB962C8B-B14F-4D97-AF65-F5344CB8AC3E}">
        <p14:creationId xmlns:p14="http://schemas.microsoft.com/office/powerpoint/2010/main" val="1904171973"/>
      </p:ext>
    </p:extLst>
  </p:cSld>
  <p:clrMapOvr>
    <a:masterClrMapping/>
  </p:clrMapOvr>
  <mc:AlternateContent xmlns:mc="http://schemas.openxmlformats.org/markup-compatibility/2006" xmlns:p14="http://schemas.microsoft.com/office/powerpoint/2010/main">
    <mc:Choice Requires="p14">
      <p:transition spd="med" p14:dur="700">
        <p:circle/>
      </p:transition>
    </mc:Choice>
    <mc:Fallback xmlns="">
      <p:transition spd="med">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04334-3CAA-7524-E0CA-6B754A26F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3D328-3AE0-5E03-CFE2-58D09102093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4D73169-A9DB-3BCD-E2AC-9909DF091EED}"/>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D31C06E4-56F3-E966-A50C-2F17F13134B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7" name="TextBox 6">
            <a:extLst>
              <a:ext uri="{FF2B5EF4-FFF2-40B4-BE49-F238E27FC236}">
                <a16:creationId xmlns:a16="http://schemas.microsoft.com/office/drawing/2014/main" id="{230BDDA1-C9DE-DDF9-BA4C-607DB4BEB1F8}"/>
              </a:ext>
            </a:extLst>
          </p:cNvPr>
          <p:cNvSpPr txBox="1"/>
          <p:nvPr/>
        </p:nvSpPr>
        <p:spPr>
          <a:xfrm>
            <a:off x="291762" y="73403"/>
            <a:ext cx="4935557"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HYEDARABAD</a:t>
            </a:r>
          </a:p>
        </p:txBody>
      </p:sp>
      <p:sp>
        <p:nvSpPr>
          <p:cNvPr id="10" name="Flowchart: Connector 9">
            <a:extLst>
              <a:ext uri="{FF2B5EF4-FFF2-40B4-BE49-F238E27FC236}">
                <a16:creationId xmlns:a16="http://schemas.microsoft.com/office/drawing/2014/main" id="{F8371A73-53D8-3A32-07A2-F3B081ECC882}"/>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EBE9DEF3-83EA-EAAB-6BFB-DA354A11A667}"/>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83177056-F26D-96F2-4FBE-A0A64C3A44C7}"/>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6B8E60CF-3C3B-D689-D148-57C29FBE36D9}"/>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extLst>
              <a:ext uri="{FF2B5EF4-FFF2-40B4-BE49-F238E27FC236}">
                <a16:creationId xmlns:a16="http://schemas.microsoft.com/office/drawing/2014/main" id="{C78AB3E1-28B0-0F6E-DD9C-C696FADEE4D2}"/>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346004C0-0F63-7D85-A199-242F61D9B893}"/>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9C72EA4D-EF46-CA1B-826E-2B72964D2996}"/>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38A0A187-E1D5-246C-2933-E22AE9865E2A}"/>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4C20B0CA-18D5-69C0-64B9-663795753C1A}"/>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37555042-AE1F-B6AE-6E45-41A3831246AA}"/>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4343DF45-2BAE-7052-6270-19342B077DE8}"/>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DFAB56E-D7B7-8E9B-31EE-AE30512455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1508" y="1996830"/>
            <a:ext cx="1486107" cy="3372321"/>
          </a:xfrm>
          <a:prstGeom prst="rect">
            <a:avLst/>
          </a:prstGeom>
          <a:ln w="28575">
            <a:solidFill>
              <a:schemeClr val="tx1">
                <a:lumMod val="50000"/>
                <a:lumOff val="50000"/>
              </a:schemeClr>
            </a:solidFill>
          </a:ln>
        </p:spPr>
      </p:pic>
    </p:spTree>
    <p:extLst>
      <p:ext uri="{BB962C8B-B14F-4D97-AF65-F5344CB8AC3E}">
        <p14:creationId xmlns:p14="http://schemas.microsoft.com/office/powerpoint/2010/main" val="4103997680"/>
      </p:ext>
    </p:extLst>
  </p:cSld>
  <p:clrMapOvr>
    <a:masterClrMapping/>
  </p:clrMapOvr>
  <mc:AlternateContent xmlns:mc="http://schemas.openxmlformats.org/markup-compatibility/2006" xmlns:p14="http://schemas.microsoft.com/office/powerpoint/2010/main">
    <mc:Choice Requires="p14">
      <p:transition spd="med" p14:dur="700">
        <p:circle/>
      </p:transition>
    </mc:Choice>
    <mc:Fallback xmlns="">
      <p:transition spd="med">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5E99A-41C0-C599-08F5-F9805837D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83F7A-EA29-4573-1D4C-397B46545DE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DD81BF7-9BE6-2227-4A59-2E3266EAAFD3}"/>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A3B3FDE3-773D-B1ED-C547-384FAF524E6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7" name="TextBox 6">
            <a:extLst>
              <a:ext uri="{FF2B5EF4-FFF2-40B4-BE49-F238E27FC236}">
                <a16:creationId xmlns:a16="http://schemas.microsoft.com/office/drawing/2014/main" id="{9112CDC2-A6BF-5231-6515-D1ECCFFCC78E}"/>
              </a:ext>
            </a:extLst>
          </p:cNvPr>
          <p:cNvSpPr txBox="1"/>
          <p:nvPr/>
        </p:nvSpPr>
        <p:spPr>
          <a:xfrm>
            <a:off x="291763" y="73403"/>
            <a:ext cx="3406477"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CHENNAI</a:t>
            </a:r>
          </a:p>
        </p:txBody>
      </p:sp>
      <p:sp>
        <p:nvSpPr>
          <p:cNvPr id="10" name="Flowchart: Connector 9">
            <a:extLst>
              <a:ext uri="{FF2B5EF4-FFF2-40B4-BE49-F238E27FC236}">
                <a16:creationId xmlns:a16="http://schemas.microsoft.com/office/drawing/2014/main" id="{36267811-EA42-C3C6-39B2-00DFBB9B4525}"/>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04686B65-012E-5AF1-A145-66C2DAC77FE2}"/>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C9D5057D-6770-9D29-4ED5-40F622F7BB63}"/>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66E8E896-2B69-09DA-40A7-9F41EBBB6288}"/>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extLst>
              <a:ext uri="{FF2B5EF4-FFF2-40B4-BE49-F238E27FC236}">
                <a16:creationId xmlns:a16="http://schemas.microsoft.com/office/drawing/2014/main" id="{EB67181B-84A2-8C41-5ED1-178E9893DD45}"/>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401E3D35-7B20-F785-F02A-58CFF21FAB0C}"/>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E10F6988-1422-CFF1-0CF6-1EF3AF5D07CA}"/>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C5EED360-81B0-73FB-5537-0C8F1A4AB890}"/>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D47771F4-1E3C-E31F-6F0F-431BEF0CEDA1}"/>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F129AE60-A61D-CB2D-45C0-90CAB7D71A7D}"/>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0215A3B8-3ECE-FC3A-BA2E-545AF75A3307}"/>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424009F-E2F7-3785-3F35-27DBEDFB73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1280" y="1815830"/>
            <a:ext cx="1448002" cy="3734321"/>
          </a:xfrm>
          <a:prstGeom prst="rect">
            <a:avLst/>
          </a:prstGeom>
          <a:ln w="28575">
            <a:solidFill>
              <a:schemeClr val="tx1">
                <a:lumMod val="50000"/>
                <a:lumOff val="50000"/>
              </a:schemeClr>
            </a:solidFill>
          </a:ln>
        </p:spPr>
      </p:pic>
    </p:spTree>
    <p:extLst>
      <p:ext uri="{BB962C8B-B14F-4D97-AF65-F5344CB8AC3E}">
        <p14:creationId xmlns:p14="http://schemas.microsoft.com/office/powerpoint/2010/main" val="3700214087"/>
      </p:ext>
    </p:extLst>
  </p:cSld>
  <p:clrMapOvr>
    <a:masterClrMapping/>
  </p:clrMapOvr>
  <mc:AlternateContent xmlns:mc="http://schemas.openxmlformats.org/markup-compatibility/2006" xmlns:p14="http://schemas.microsoft.com/office/powerpoint/2010/main">
    <mc:Choice Requires="p14">
      <p:transition spd="med" p14:dur="700">
        <p:circle/>
      </p:transition>
    </mc:Choice>
    <mc:Fallback xmlns="">
      <p:transition spd="med">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9000">
              <a:srgbClr val="AF7E2B"/>
            </a:gs>
            <a:gs pos="0">
              <a:schemeClr val="tx1"/>
            </a:gs>
            <a:gs pos="81000">
              <a:srgbClr val="FFB73E"/>
            </a:gs>
            <a:gs pos="100000">
              <a:schemeClr val="tx1">
                <a:lumMod val="95000"/>
                <a:lumOff val="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5BF6-2BAD-017D-0AAD-C2DF5654C14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3B4A132-0E84-A494-9F05-6E93DDFE9D36}"/>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D139A7AF-BAC7-7444-E727-53353B8278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627925" y="1942127"/>
            <a:ext cx="2997764" cy="2788617"/>
          </a:xfrm>
          <a:prstGeom prst="rect">
            <a:avLst/>
          </a:prstGeom>
        </p:spPr>
      </p:pic>
      <p:pic>
        <p:nvPicPr>
          <p:cNvPr id="9" name="Picture 8">
            <a:extLst>
              <a:ext uri="{FF2B5EF4-FFF2-40B4-BE49-F238E27FC236}">
                <a16:creationId xmlns:a16="http://schemas.microsoft.com/office/drawing/2014/main" id="{F9B4CBDB-D022-BE93-2337-A2F3D76A2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821" y="2562332"/>
            <a:ext cx="772668" cy="826565"/>
          </a:xfrm>
          <a:prstGeom prst="rect">
            <a:avLst/>
          </a:prstGeom>
        </p:spPr>
      </p:pic>
      <p:pic>
        <p:nvPicPr>
          <p:cNvPr id="14" name="Picture 13">
            <a:extLst>
              <a:ext uri="{FF2B5EF4-FFF2-40B4-BE49-F238E27FC236}">
                <a16:creationId xmlns:a16="http://schemas.microsoft.com/office/drawing/2014/main" id="{CF65FB06-6DB1-65AA-731D-02156B553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0874" y="5181984"/>
            <a:ext cx="772668" cy="826565"/>
          </a:xfrm>
          <a:prstGeom prst="rect">
            <a:avLst/>
          </a:prstGeom>
        </p:spPr>
      </p:pic>
      <p:pic>
        <p:nvPicPr>
          <p:cNvPr id="15" name="Picture 14">
            <a:extLst>
              <a:ext uri="{FF2B5EF4-FFF2-40B4-BE49-F238E27FC236}">
                <a16:creationId xmlns:a16="http://schemas.microsoft.com/office/drawing/2014/main" id="{B83C645C-8E57-657C-48D6-38A4B89A8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9275" y="5181984"/>
            <a:ext cx="772668" cy="826565"/>
          </a:xfrm>
          <a:prstGeom prst="rect">
            <a:avLst/>
          </a:prstGeom>
        </p:spPr>
      </p:pic>
      <p:pic>
        <p:nvPicPr>
          <p:cNvPr id="16" name="Picture 15">
            <a:extLst>
              <a:ext uri="{FF2B5EF4-FFF2-40B4-BE49-F238E27FC236}">
                <a16:creationId xmlns:a16="http://schemas.microsoft.com/office/drawing/2014/main" id="{BC004D31-5CF2-887B-346D-264491752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205" y="4135033"/>
            <a:ext cx="772668" cy="826565"/>
          </a:xfrm>
          <a:prstGeom prst="rect">
            <a:avLst/>
          </a:prstGeom>
        </p:spPr>
      </p:pic>
      <p:pic>
        <p:nvPicPr>
          <p:cNvPr id="17" name="Picture 16">
            <a:extLst>
              <a:ext uri="{FF2B5EF4-FFF2-40B4-BE49-F238E27FC236}">
                <a16:creationId xmlns:a16="http://schemas.microsoft.com/office/drawing/2014/main" id="{F5F4257D-2C88-A23F-50BD-8E9D7CA10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4064" y="4398639"/>
            <a:ext cx="772668" cy="826565"/>
          </a:xfrm>
          <a:prstGeom prst="rect">
            <a:avLst/>
          </a:prstGeom>
        </p:spPr>
      </p:pic>
      <p:pic>
        <p:nvPicPr>
          <p:cNvPr id="18" name="Picture 17">
            <a:extLst>
              <a:ext uri="{FF2B5EF4-FFF2-40B4-BE49-F238E27FC236}">
                <a16:creationId xmlns:a16="http://schemas.microsoft.com/office/drawing/2014/main" id="{95496A7E-11C7-CC54-F20D-22DFD5FEF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4437" y="2767931"/>
            <a:ext cx="772668" cy="826565"/>
          </a:xfrm>
          <a:prstGeom prst="rect">
            <a:avLst/>
          </a:prstGeom>
        </p:spPr>
      </p:pic>
      <p:pic>
        <p:nvPicPr>
          <p:cNvPr id="19" name="Picture 18">
            <a:extLst>
              <a:ext uri="{FF2B5EF4-FFF2-40B4-BE49-F238E27FC236}">
                <a16:creationId xmlns:a16="http://schemas.microsoft.com/office/drawing/2014/main" id="{B3A9D446-192D-A21E-214C-AACDF41ED7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845" y="1657211"/>
            <a:ext cx="772668" cy="826565"/>
          </a:xfrm>
          <a:prstGeom prst="rect">
            <a:avLst/>
          </a:prstGeom>
        </p:spPr>
      </p:pic>
      <p:pic>
        <p:nvPicPr>
          <p:cNvPr id="20" name="Picture 19">
            <a:extLst>
              <a:ext uri="{FF2B5EF4-FFF2-40B4-BE49-F238E27FC236}">
                <a16:creationId xmlns:a16="http://schemas.microsoft.com/office/drawing/2014/main" id="{685C60F7-6E2C-02C2-824E-1FE86E56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1060" y="1690178"/>
            <a:ext cx="772668" cy="826565"/>
          </a:xfrm>
          <a:prstGeom prst="rect">
            <a:avLst/>
          </a:prstGeom>
        </p:spPr>
      </p:pic>
      <p:cxnSp>
        <p:nvCxnSpPr>
          <p:cNvPr id="35" name="Straight Arrow Connector 34">
            <a:extLst>
              <a:ext uri="{FF2B5EF4-FFF2-40B4-BE49-F238E27FC236}">
                <a16:creationId xmlns:a16="http://schemas.microsoft.com/office/drawing/2014/main" id="{F08C627A-04F3-5BFA-8821-BFAFA34903DD}"/>
              </a:ext>
            </a:extLst>
          </p:cNvPr>
          <p:cNvCxnSpPr/>
          <p:nvPr/>
        </p:nvCxnSpPr>
        <p:spPr>
          <a:xfrm flipV="1">
            <a:off x="9699760" y="3157670"/>
            <a:ext cx="1054677" cy="436827"/>
          </a:xfrm>
          <a:prstGeom prst="straightConnector1">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1BE20F42-AEE9-3ADD-1EE2-A77F5A117C63}"/>
              </a:ext>
            </a:extLst>
          </p:cNvPr>
          <p:cNvCxnSpPr/>
          <p:nvPr/>
        </p:nvCxnSpPr>
        <p:spPr>
          <a:xfrm>
            <a:off x="9135752" y="4450580"/>
            <a:ext cx="247916" cy="913468"/>
          </a:xfrm>
          <a:prstGeom prst="straightConnector1">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1092E887-F251-9C2A-20FC-FF17942641FA}"/>
              </a:ext>
            </a:extLst>
          </p:cNvPr>
          <p:cNvCxnSpPr/>
          <p:nvPr/>
        </p:nvCxnSpPr>
        <p:spPr>
          <a:xfrm>
            <a:off x="9699760" y="4028979"/>
            <a:ext cx="1054677" cy="611321"/>
          </a:xfrm>
          <a:prstGeom prst="straightConnector1">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D0A94E50-5F61-4A76-4693-DCC5A1FFE6B6}"/>
              </a:ext>
            </a:extLst>
          </p:cNvPr>
          <p:cNvCxnSpPr/>
          <p:nvPr/>
        </p:nvCxnSpPr>
        <p:spPr>
          <a:xfrm flipV="1">
            <a:off x="8875440" y="2419869"/>
            <a:ext cx="309895" cy="548114"/>
          </a:xfrm>
          <a:prstGeom prst="straightConnector1">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067571B6-84D6-FB13-CA7A-5EAF32CB43CB}"/>
              </a:ext>
            </a:extLst>
          </p:cNvPr>
          <p:cNvCxnSpPr/>
          <p:nvPr/>
        </p:nvCxnSpPr>
        <p:spPr>
          <a:xfrm flipH="1" flipV="1">
            <a:off x="7257788" y="2391762"/>
            <a:ext cx="452447" cy="576221"/>
          </a:xfrm>
          <a:prstGeom prst="straightConnector1">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12794442-7611-6B54-2023-013AF63EFCB9}"/>
              </a:ext>
            </a:extLst>
          </p:cNvPr>
          <p:cNvCxnSpPr/>
          <p:nvPr/>
        </p:nvCxnSpPr>
        <p:spPr>
          <a:xfrm flipH="1" flipV="1">
            <a:off x="5870490" y="2967983"/>
            <a:ext cx="959644" cy="344275"/>
          </a:xfrm>
          <a:prstGeom prst="straightConnector1">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6891EB46-651E-A354-407A-223737E72ED4}"/>
              </a:ext>
            </a:extLst>
          </p:cNvPr>
          <p:cNvCxnSpPr>
            <a:cxnSpLocks/>
            <a:endCxn id="16" idx="3"/>
          </p:cNvCxnSpPr>
          <p:nvPr/>
        </p:nvCxnSpPr>
        <p:spPr>
          <a:xfrm flipH="1">
            <a:off x="5862873" y="4237299"/>
            <a:ext cx="700750" cy="311017"/>
          </a:xfrm>
          <a:prstGeom prst="straightConnector1">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B526FC7F-378F-C652-18F6-2D2A9007598A}"/>
              </a:ext>
            </a:extLst>
          </p:cNvPr>
          <p:cNvCxnSpPr/>
          <p:nvPr/>
        </p:nvCxnSpPr>
        <p:spPr>
          <a:xfrm flipH="1">
            <a:off x="7202007" y="4398639"/>
            <a:ext cx="216926" cy="893213"/>
          </a:xfrm>
          <a:prstGeom prst="straightConnector1">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95AE5646-D143-9B34-EF06-36774FA0F4CE}"/>
              </a:ext>
            </a:extLst>
          </p:cNvPr>
          <p:cNvSpPr txBox="1"/>
          <p:nvPr/>
        </p:nvSpPr>
        <p:spPr>
          <a:xfrm>
            <a:off x="2605062" y="205669"/>
            <a:ext cx="7155179" cy="1015663"/>
          </a:xfrm>
          <a:prstGeom prst="rect">
            <a:avLst/>
          </a:prstGeom>
          <a:noFill/>
        </p:spPr>
        <p:txBody>
          <a:bodyPr wrap="square" rtlCol="0">
            <a:spAutoFit/>
          </a:bodyPr>
          <a:lstStyle/>
          <a:p>
            <a:pPr algn="ctr"/>
            <a:r>
              <a:rPr lang="en-US" sz="6000">
                <a:solidFill>
                  <a:schemeClr val="bg1"/>
                </a:solidFill>
                <a:latin typeface="Arial Black" panose="020B0A04020102020204" pitchFamily="34" charset="0"/>
              </a:rPr>
              <a:t>ATLIQ MART</a:t>
            </a:r>
            <a:endParaRPr lang="en-IN" sz="6000">
              <a:solidFill>
                <a:schemeClr val="bg1"/>
              </a:solidFill>
              <a:latin typeface="Arial Black" panose="020B0A04020102020204" pitchFamily="34" charset="0"/>
            </a:endParaRPr>
          </a:p>
        </p:txBody>
      </p:sp>
      <p:sp>
        <p:nvSpPr>
          <p:cNvPr id="53" name="TextBox 52">
            <a:extLst>
              <a:ext uri="{FF2B5EF4-FFF2-40B4-BE49-F238E27FC236}">
                <a16:creationId xmlns:a16="http://schemas.microsoft.com/office/drawing/2014/main" id="{3F65BAB1-EB14-4EEE-C0B4-0119F59397E3}"/>
              </a:ext>
            </a:extLst>
          </p:cNvPr>
          <p:cNvSpPr txBox="1"/>
          <p:nvPr/>
        </p:nvSpPr>
        <p:spPr>
          <a:xfrm>
            <a:off x="2772722" y="970732"/>
            <a:ext cx="7155179" cy="523220"/>
          </a:xfrm>
          <a:prstGeom prst="rect">
            <a:avLst/>
          </a:prstGeom>
          <a:noFill/>
        </p:spPr>
        <p:txBody>
          <a:bodyPr wrap="square" rtlCol="0">
            <a:spAutoFit/>
          </a:bodyPr>
          <a:lstStyle/>
          <a:p>
            <a:pPr algn="ctr"/>
            <a:r>
              <a:rPr lang="en-US" sz="2800">
                <a:solidFill>
                  <a:schemeClr val="bg1"/>
                </a:solidFill>
              </a:rPr>
              <a:t>One of the Southern India’s Retail Giant</a:t>
            </a:r>
            <a:endParaRPr lang="en-IN" sz="6000">
              <a:solidFill>
                <a:schemeClr val="bg1"/>
              </a:solidFill>
            </a:endParaRPr>
          </a:p>
        </p:txBody>
      </p:sp>
      <p:sp>
        <p:nvSpPr>
          <p:cNvPr id="54" name="TextBox 53">
            <a:extLst>
              <a:ext uri="{FF2B5EF4-FFF2-40B4-BE49-F238E27FC236}">
                <a16:creationId xmlns:a16="http://schemas.microsoft.com/office/drawing/2014/main" id="{33A5F2A8-67C9-213B-0F0B-791F3F2E894A}"/>
              </a:ext>
            </a:extLst>
          </p:cNvPr>
          <p:cNvSpPr txBox="1"/>
          <p:nvPr/>
        </p:nvSpPr>
        <p:spPr>
          <a:xfrm>
            <a:off x="450596" y="2823147"/>
            <a:ext cx="4073037" cy="1569660"/>
          </a:xfrm>
          <a:prstGeom prst="rect">
            <a:avLst/>
          </a:prstGeom>
          <a:noFill/>
        </p:spPr>
        <p:txBody>
          <a:bodyPr wrap="square" rtlCol="0">
            <a:spAutoFit/>
          </a:bodyPr>
          <a:lstStyle/>
          <a:p>
            <a:pPr marL="457200" indent="-457200">
              <a:buFont typeface="Arial" panose="020B0604020202020204" pitchFamily="34" charset="0"/>
              <a:buChar char="•"/>
            </a:pPr>
            <a:r>
              <a:rPr lang="en-US" sz="2400" b="1">
                <a:solidFill>
                  <a:schemeClr val="bg1"/>
                </a:solidFill>
              </a:rPr>
              <a:t>50 stores across India</a:t>
            </a:r>
          </a:p>
          <a:p>
            <a:pPr marL="457200" indent="-457200">
              <a:buFont typeface="Arial" panose="020B0604020202020204" pitchFamily="34" charset="0"/>
              <a:buChar char="•"/>
            </a:pPr>
            <a:r>
              <a:rPr lang="en-US" sz="2400" b="1">
                <a:solidFill>
                  <a:schemeClr val="bg1"/>
                </a:solidFill>
              </a:rPr>
              <a:t>Seamless Shopping Experience</a:t>
            </a:r>
          </a:p>
          <a:p>
            <a:pPr marL="457200" indent="-457200">
              <a:buFont typeface="Arial" panose="020B0604020202020204" pitchFamily="34" charset="0"/>
              <a:buChar char="•"/>
            </a:pPr>
            <a:r>
              <a:rPr lang="en-US" sz="2400" b="1">
                <a:solidFill>
                  <a:schemeClr val="bg1"/>
                </a:solidFill>
              </a:rPr>
              <a:t>Diverse Product Range</a:t>
            </a:r>
            <a:endParaRPr lang="en-IN" sz="2400" b="1">
              <a:solidFill>
                <a:schemeClr val="bg1"/>
              </a:solidFill>
            </a:endParaRPr>
          </a:p>
        </p:txBody>
      </p:sp>
      <p:sp>
        <p:nvSpPr>
          <p:cNvPr id="55" name="TextBox 54">
            <a:extLst>
              <a:ext uri="{FF2B5EF4-FFF2-40B4-BE49-F238E27FC236}">
                <a16:creationId xmlns:a16="http://schemas.microsoft.com/office/drawing/2014/main" id="{68FF5134-063F-937F-9066-7684CA68D2DC}"/>
              </a:ext>
            </a:extLst>
          </p:cNvPr>
          <p:cNvSpPr txBox="1"/>
          <p:nvPr/>
        </p:nvSpPr>
        <p:spPr>
          <a:xfrm>
            <a:off x="1005858" y="2679332"/>
            <a:ext cx="10688905" cy="1323439"/>
          </a:xfrm>
          <a:prstGeom prst="rect">
            <a:avLst/>
          </a:prstGeom>
          <a:noFill/>
        </p:spPr>
        <p:txBody>
          <a:bodyPr wrap="square" rtlCol="0">
            <a:spAutoFit/>
          </a:bodyPr>
          <a:lstStyle/>
          <a:p>
            <a:pPr algn="ctr"/>
            <a:r>
              <a:rPr lang="en-US" sz="8000" dirty="0">
                <a:solidFill>
                  <a:schemeClr val="bg1">
                    <a:lumMod val="95000"/>
                  </a:schemeClr>
                </a:solidFill>
                <a:latin typeface="Arial Black" panose="020B0A04020102020204" pitchFamily="34" charset="0"/>
              </a:rPr>
              <a:t>INTRODUCTION</a:t>
            </a:r>
            <a:endParaRPr lang="en-IN" sz="8000" dirty="0">
              <a:solidFill>
                <a:schemeClr val="bg1">
                  <a:lumMod val="95000"/>
                </a:schemeClr>
              </a:solidFill>
              <a:latin typeface="Arial Black" panose="020B0A04020102020204" pitchFamily="34" charset="0"/>
            </a:endParaRPr>
          </a:p>
        </p:txBody>
      </p:sp>
      <p:pic>
        <p:nvPicPr>
          <p:cNvPr id="56" name="Picture 55">
            <a:extLst>
              <a:ext uri="{FF2B5EF4-FFF2-40B4-BE49-F238E27FC236}">
                <a16:creationId xmlns:a16="http://schemas.microsoft.com/office/drawing/2014/main" id="{492D222B-1C48-D975-B52B-CB180CBFB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52393"/>
            <a:ext cx="1069881" cy="1069881"/>
          </a:xfrm>
          <a:prstGeom prst="rect">
            <a:avLst/>
          </a:prstGeom>
        </p:spPr>
      </p:pic>
      <p:sp>
        <p:nvSpPr>
          <p:cNvPr id="57" name="Oval 56">
            <a:extLst>
              <a:ext uri="{FF2B5EF4-FFF2-40B4-BE49-F238E27FC236}">
                <a16:creationId xmlns:a16="http://schemas.microsoft.com/office/drawing/2014/main" id="{DF9CB255-B991-45A0-EE11-3351EE4D07C8}"/>
              </a:ext>
            </a:extLst>
          </p:cNvPr>
          <p:cNvSpPr>
            <a:spLocks noChangeAspect="1"/>
          </p:cNvSpPr>
          <p:nvPr/>
        </p:nvSpPr>
        <p:spPr>
          <a:xfrm>
            <a:off x="-1682599" y="-4331976"/>
            <a:ext cx="15557197" cy="1625963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35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grpId="0" nodeType="afterEffect">
                                  <p:stCondLst>
                                    <p:cond delay="0"/>
                                  </p:stCondLst>
                                  <p:childTnLst>
                                    <p:animEffect transition="out" filter="fade">
                                      <p:cBhvr>
                                        <p:cTn id="6" dur="300"/>
                                        <p:tgtEl>
                                          <p:spTgt spid="55"/>
                                        </p:tgtEl>
                                      </p:cBhvr>
                                    </p:animEffect>
                                    <p:anim calcmode="lin" valueType="num">
                                      <p:cBhvr>
                                        <p:cTn id="7" dur="300"/>
                                        <p:tgtEl>
                                          <p:spTgt spid="55"/>
                                        </p:tgtEl>
                                        <p:attrNameLst>
                                          <p:attrName>ppt_x</p:attrName>
                                        </p:attrNameLst>
                                      </p:cBhvr>
                                      <p:tavLst>
                                        <p:tav tm="0">
                                          <p:val>
                                            <p:strVal val="ppt_x"/>
                                          </p:val>
                                        </p:tav>
                                        <p:tav tm="100000">
                                          <p:val>
                                            <p:strVal val="ppt_x"/>
                                          </p:val>
                                        </p:tav>
                                      </p:tavLst>
                                    </p:anim>
                                    <p:anim calcmode="lin" valueType="num">
                                      <p:cBhvr>
                                        <p:cTn id="8" dur="300"/>
                                        <p:tgtEl>
                                          <p:spTgt spid="55"/>
                                        </p:tgtEl>
                                        <p:attrNameLst>
                                          <p:attrName>ppt_y</p:attrName>
                                        </p:attrNameLst>
                                      </p:cBhvr>
                                      <p:tavLst>
                                        <p:tav tm="0">
                                          <p:val>
                                            <p:strVal val="ppt_y"/>
                                          </p:val>
                                        </p:tav>
                                        <p:tav tm="100000">
                                          <p:val>
                                            <p:strVal val="ppt_y+.1"/>
                                          </p:val>
                                        </p:tav>
                                      </p:tavLst>
                                    </p:anim>
                                    <p:set>
                                      <p:cBhvr>
                                        <p:cTn id="9" dur="1" fill="hold">
                                          <p:stCondLst>
                                            <p:cond delay="299"/>
                                          </p:stCondLst>
                                        </p:cTn>
                                        <p:tgtEl>
                                          <p:spTgt spid="55"/>
                                        </p:tgtEl>
                                        <p:attrNameLst>
                                          <p:attrName>style.visibility</p:attrName>
                                        </p:attrNameLst>
                                      </p:cBhvr>
                                      <p:to>
                                        <p:strVal val="hidden"/>
                                      </p:to>
                                    </p:set>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1000"/>
                                        <p:tgtEl>
                                          <p:spTgt spid="52"/>
                                        </p:tgtEl>
                                      </p:cBhvr>
                                    </p:animEffect>
                                    <p:anim calcmode="lin" valueType="num">
                                      <p:cBhvr>
                                        <p:cTn id="14" dur="1000" fill="hold"/>
                                        <p:tgtEl>
                                          <p:spTgt spid="52"/>
                                        </p:tgtEl>
                                        <p:attrNameLst>
                                          <p:attrName>ppt_x</p:attrName>
                                        </p:attrNameLst>
                                      </p:cBhvr>
                                      <p:tavLst>
                                        <p:tav tm="0">
                                          <p:val>
                                            <p:strVal val="#ppt_x"/>
                                          </p:val>
                                        </p:tav>
                                        <p:tav tm="100000">
                                          <p:val>
                                            <p:strVal val="#ppt_x"/>
                                          </p:val>
                                        </p:tav>
                                      </p:tavLst>
                                    </p:anim>
                                    <p:anim calcmode="lin" valueType="num">
                                      <p:cBhvr>
                                        <p:cTn id="15" dur="1000" fill="hold"/>
                                        <p:tgtEl>
                                          <p:spTgt spid="52"/>
                                        </p:tgtEl>
                                        <p:attrNameLst>
                                          <p:attrName>ppt_y</p:attrName>
                                        </p:attrNameLst>
                                      </p:cBhvr>
                                      <p:tavLst>
                                        <p:tav tm="0">
                                          <p:val>
                                            <p:strVal val="#ppt_y+.1"/>
                                          </p:val>
                                        </p:tav>
                                        <p:tav tm="100000">
                                          <p:val>
                                            <p:strVal val="#ppt_y"/>
                                          </p:val>
                                        </p:tav>
                                      </p:tavLst>
                                    </p:anim>
                                  </p:childTnLst>
                                </p:cTn>
                              </p:par>
                            </p:childTnLst>
                          </p:cTn>
                        </p:par>
                        <p:par>
                          <p:cTn id="16" fill="hold">
                            <p:stCondLst>
                              <p:cond delay="1300"/>
                            </p:stCondLst>
                            <p:childTnLst>
                              <p:par>
                                <p:cTn id="17" presetID="14" presetClass="entr" presetSubtype="1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randombar(horizontal)">
                                      <p:cBhvr>
                                        <p:cTn id="19" dur="500"/>
                                        <p:tgtEl>
                                          <p:spTgt spid="53"/>
                                        </p:tgtEl>
                                      </p:cBhvr>
                                    </p:animEffect>
                                  </p:childTnLst>
                                </p:cTn>
                              </p:par>
                            </p:childTnLst>
                          </p:cTn>
                        </p:par>
                        <p:par>
                          <p:cTn id="20" fill="hold">
                            <p:stCondLst>
                              <p:cond delay="18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300"/>
                            </p:stCondLst>
                            <p:childTnLst>
                              <p:par>
                                <p:cTn id="25" presetID="10" presetClass="entr" presetSubtype="0"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42"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2800"/>
                            </p:stCondLst>
                            <p:childTnLst>
                              <p:par>
                                <p:cTn id="34" presetID="10" presetClass="entr" presetSubtype="0"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42"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childTnLst>
                          </p:cTn>
                        </p:par>
                        <p:par>
                          <p:cTn id="42" fill="hold">
                            <p:stCondLst>
                              <p:cond delay="3300"/>
                            </p:stCondLst>
                            <p:childTnLst>
                              <p:par>
                                <p:cTn id="43" presetID="10" presetClass="entr" presetSubtype="0"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42"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anim calcmode="lin" valueType="num">
                                      <p:cBhvr>
                                        <p:cTn id="49" dur="500" fill="hold"/>
                                        <p:tgtEl>
                                          <p:spTgt spid="18"/>
                                        </p:tgtEl>
                                        <p:attrNameLst>
                                          <p:attrName>ppt_x</p:attrName>
                                        </p:attrNameLst>
                                      </p:cBhvr>
                                      <p:tavLst>
                                        <p:tav tm="0">
                                          <p:val>
                                            <p:strVal val="#ppt_x"/>
                                          </p:val>
                                        </p:tav>
                                        <p:tav tm="100000">
                                          <p:val>
                                            <p:strVal val="#ppt_x"/>
                                          </p:val>
                                        </p:tav>
                                      </p:tavLst>
                                    </p:anim>
                                    <p:anim calcmode="lin" valueType="num">
                                      <p:cBhvr>
                                        <p:cTn id="50" dur="500" fill="hold"/>
                                        <p:tgtEl>
                                          <p:spTgt spid="18"/>
                                        </p:tgtEl>
                                        <p:attrNameLst>
                                          <p:attrName>ppt_y</p:attrName>
                                        </p:attrNameLst>
                                      </p:cBhvr>
                                      <p:tavLst>
                                        <p:tav tm="0">
                                          <p:val>
                                            <p:strVal val="#ppt_y+.1"/>
                                          </p:val>
                                        </p:tav>
                                        <p:tav tm="100000">
                                          <p:val>
                                            <p:strVal val="#ppt_y"/>
                                          </p:val>
                                        </p:tav>
                                      </p:tavLst>
                                    </p:anim>
                                  </p:childTnLst>
                                </p:cTn>
                              </p:par>
                            </p:childTnLst>
                          </p:cTn>
                        </p:par>
                        <p:par>
                          <p:cTn id="51" fill="hold">
                            <p:stCondLst>
                              <p:cond delay="3800"/>
                            </p:stCondLst>
                            <p:childTnLst>
                              <p:par>
                                <p:cTn id="52" presetID="10"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42"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anim calcmode="lin" valueType="num">
                                      <p:cBhvr>
                                        <p:cTn id="58" dur="500" fill="hold"/>
                                        <p:tgtEl>
                                          <p:spTgt spid="17"/>
                                        </p:tgtEl>
                                        <p:attrNameLst>
                                          <p:attrName>ppt_x</p:attrName>
                                        </p:attrNameLst>
                                      </p:cBhvr>
                                      <p:tavLst>
                                        <p:tav tm="0">
                                          <p:val>
                                            <p:strVal val="#ppt_x"/>
                                          </p:val>
                                        </p:tav>
                                        <p:tav tm="100000">
                                          <p:val>
                                            <p:strVal val="#ppt_x"/>
                                          </p:val>
                                        </p:tav>
                                      </p:tavLst>
                                    </p:anim>
                                    <p:anim calcmode="lin" valueType="num">
                                      <p:cBhvr>
                                        <p:cTn id="59" dur="500" fill="hold"/>
                                        <p:tgtEl>
                                          <p:spTgt spid="17"/>
                                        </p:tgtEl>
                                        <p:attrNameLst>
                                          <p:attrName>ppt_y</p:attrName>
                                        </p:attrNameLst>
                                      </p:cBhvr>
                                      <p:tavLst>
                                        <p:tav tm="0">
                                          <p:val>
                                            <p:strVal val="#ppt_y+.1"/>
                                          </p:val>
                                        </p:tav>
                                        <p:tav tm="100000">
                                          <p:val>
                                            <p:strVal val="#ppt_y"/>
                                          </p:val>
                                        </p:tav>
                                      </p:tavLst>
                                    </p:anim>
                                  </p:childTnLst>
                                </p:cTn>
                              </p:par>
                            </p:childTnLst>
                          </p:cTn>
                        </p:par>
                        <p:par>
                          <p:cTn id="60" fill="hold">
                            <p:stCondLst>
                              <p:cond delay="4300"/>
                            </p:stCondLst>
                            <p:childTnLst>
                              <p:par>
                                <p:cTn id="61" presetID="10" presetClass="entr" presetSubtype="0" fill="hold"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42"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anim calcmode="lin" valueType="num">
                                      <p:cBhvr>
                                        <p:cTn id="67" dur="500" fill="hold"/>
                                        <p:tgtEl>
                                          <p:spTgt spid="14"/>
                                        </p:tgtEl>
                                        <p:attrNameLst>
                                          <p:attrName>ppt_x</p:attrName>
                                        </p:attrNameLst>
                                      </p:cBhvr>
                                      <p:tavLst>
                                        <p:tav tm="0">
                                          <p:val>
                                            <p:strVal val="#ppt_x"/>
                                          </p:val>
                                        </p:tav>
                                        <p:tav tm="100000">
                                          <p:val>
                                            <p:strVal val="#ppt_x"/>
                                          </p:val>
                                        </p:tav>
                                      </p:tavLst>
                                    </p:anim>
                                    <p:anim calcmode="lin" valueType="num">
                                      <p:cBhvr>
                                        <p:cTn id="68" dur="500" fill="hold"/>
                                        <p:tgtEl>
                                          <p:spTgt spid="14"/>
                                        </p:tgtEl>
                                        <p:attrNameLst>
                                          <p:attrName>ppt_y</p:attrName>
                                        </p:attrNameLst>
                                      </p:cBhvr>
                                      <p:tavLst>
                                        <p:tav tm="0">
                                          <p:val>
                                            <p:strVal val="#ppt_y+.1"/>
                                          </p:val>
                                        </p:tav>
                                        <p:tav tm="100000">
                                          <p:val>
                                            <p:strVal val="#ppt_y"/>
                                          </p:val>
                                        </p:tav>
                                      </p:tavLst>
                                    </p:anim>
                                  </p:childTnLst>
                                </p:cTn>
                              </p:par>
                            </p:childTnLst>
                          </p:cTn>
                        </p:par>
                        <p:par>
                          <p:cTn id="69" fill="hold">
                            <p:stCondLst>
                              <p:cond delay="4800"/>
                            </p:stCondLst>
                            <p:childTnLst>
                              <p:par>
                                <p:cTn id="70" presetID="10" presetClass="entr" presetSubtype="0"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42"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anim calcmode="lin" valueType="num">
                                      <p:cBhvr>
                                        <p:cTn id="76" dur="500" fill="hold"/>
                                        <p:tgtEl>
                                          <p:spTgt spid="15"/>
                                        </p:tgtEl>
                                        <p:attrNameLst>
                                          <p:attrName>ppt_x</p:attrName>
                                        </p:attrNameLst>
                                      </p:cBhvr>
                                      <p:tavLst>
                                        <p:tav tm="0">
                                          <p:val>
                                            <p:strVal val="#ppt_x"/>
                                          </p:val>
                                        </p:tav>
                                        <p:tav tm="100000">
                                          <p:val>
                                            <p:strVal val="#ppt_x"/>
                                          </p:val>
                                        </p:tav>
                                      </p:tavLst>
                                    </p:anim>
                                    <p:anim calcmode="lin" valueType="num">
                                      <p:cBhvr>
                                        <p:cTn id="77" dur="500" fill="hold"/>
                                        <p:tgtEl>
                                          <p:spTgt spid="15"/>
                                        </p:tgtEl>
                                        <p:attrNameLst>
                                          <p:attrName>ppt_y</p:attrName>
                                        </p:attrNameLst>
                                      </p:cBhvr>
                                      <p:tavLst>
                                        <p:tav tm="0">
                                          <p:val>
                                            <p:strVal val="#ppt_y+.1"/>
                                          </p:val>
                                        </p:tav>
                                        <p:tav tm="100000">
                                          <p:val>
                                            <p:strVal val="#ppt_y"/>
                                          </p:val>
                                        </p:tav>
                                      </p:tavLst>
                                    </p:anim>
                                  </p:childTnLst>
                                </p:cTn>
                              </p:par>
                            </p:childTnLst>
                          </p:cTn>
                        </p:par>
                        <p:par>
                          <p:cTn id="78" fill="hold">
                            <p:stCondLst>
                              <p:cond delay="5300"/>
                            </p:stCondLst>
                            <p:childTnLst>
                              <p:par>
                                <p:cTn id="79" presetID="10" presetClass="entr" presetSubtype="0" fill="hold" nodeType="after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par>
                                <p:cTn id="82" presetID="42" presetClass="entr" presetSubtype="0" fill="hold"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anim calcmode="lin" valueType="num">
                                      <p:cBhvr>
                                        <p:cTn id="85" dur="500" fill="hold"/>
                                        <p:tgtEl>
                                          <p:spTgt spid="16"/>
                                        </p:tgtEl>
                                        <p:attrNameLst>
                                          <p:attrName>ppt_x</p:attrName>
                                        </p:attrNameLst>
                                      </p:cBhvr>
                                      <p:tavLst>
                                        <p:tav tm="0">
                                          <p:val>
                                            <p:strVal val="#ppt_x"/>
                                          </p:val>
                                        </p:tav>
                                        <p:tav tm="100000">
                                          <p:val>
                                            <p:strVal val="#ppt_x"/>
                                          </p:val>
                                        </p:tav>
                                      </p:tavLst>
                                    </p:anim>
                                    <p:anim calcmode="lin" valueType="num">
                                      <p:cBhvr>
                                        <p:cTn id="86" dur="500" fill="hold"/>
                                        <p:tgtEl>
                                          <p:spTgt spid="16"/>
                                        </p:tgtEl>
                                        <p:attrNameLst>
                                          <p:attrName>ppt_y</p:attrName>
                                        </p:attrNameLst>
                                      </p:cBhvr>
                                      <p:tavLst>
                                        <p:tav tm="0">
                                          <p:val>
                                            <p:strVal val="#ppt_y+.1"/>
                                          </p:val>
                                        </p:tav>
                                        <p:tav tm="100000">
                                          <p:val>
                                            <p:strVal val="#ppt_y"/>
                                          </p:val>
                                        </p:tav>
                                      </p:tavLst>
                                    </p:anim>
                                  </p:childTnLst>
                                </p:cTn>
                              </p:par>
                            </p:childTnLst>
                          </p:cTn>
                        </p:par>
                        <p:par>
                          <p:cTn id="87" fill="hold">
                            <p:stCondLst>
                              <p:cond delay="5800"/>
                            </p:stCondLst>
                            <p:childTnLst>
                              <p:par>
                                <p:cTn id="88" presetID="10" presetClass="entr" presetSubtype="0"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childTnLst>
                                </p:cTn>
                              </p:par>
                              <p:par>
                                <p:cTn id="91" presetID="42"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anim calcmode="lin" valueType="num">
                                      <p:cBhvr>
                                        <p:cTn id="94" dur="500" fill="hold"/>
                                        <p:tgtEl>
                                          <p:spTgt spid="9"/>
                                        </p:tgtEl>
                                        <p:attrNameLst>
                                          <p:attrName>ppt_x</p:attrName>
                                        </p:attrNameLst>
                                      </p:cBhvr>
                                      <p:tavLst>
                                        <p:tav tm="0">
                                          <p:val>
                                            <p:strVal val="#ppt_x"/>
                                          </p:val>
                                        </p:tav>
                                        <p:tav tm="100000">
                                          <p:val>
                                            <p:strVal val="#ppt_x"/>
                                          </p:val>
                                        </p:tav>
                                      </p:tavLst>
                                    </p:anim>
                                    <p:anim calcmode="lin" valueType="num">
                                      <p:cBhvr>
                                        <p:cTn id="95" dur="500" fill="hold"/>
                                        <p:tgtEl>
                                          <p:spTgt spid="9"/>
                                        </p:tgtEl>
                                        <p:attrNameLst>
                                          <p:attrName>ppt_y</p:attrName>
                                        </p:attrNameLst>
                                      </p:cBhvr>
                                      <p:tavLst>
                                        <p:tav tm="0">
                                          <p:val>
                                            <p:strVal val="#ppt_y+.1"/>
                                          </p:val>
                                        </p:tav>
                                        <p:tav tm="100000">
                                          <p:val>
                                            <p:strVal val="#ppt_y"/>
                                          </p:val>
                                        </p:tav>
                                      </p:tavLst>
                                    </p:anim>
                                  </p:childTnLst>
                                </p:cTn>
                              </p:par>
                            </p:childTnLst>
                          </p:cTn>
                        </p:par>
                        <p:par>
                          <p:cTn id="96" fill="hold">
                            <p:stCondLst>
                              <p:cond delay="6300"/>
                            </p:stCondLst>
                            <p:childTnLst>
                              <p:par>
                                <p:cTn id="97" presetID="53" presetClass="entr" presetSubtype="16"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p:cTn id="99" dur="500" fill="hold"/>
                                        <p:tgtEl>
                                          <p:spTgt spid="54"/>
                                        </p:tgtEl>
                                        <p:attrNameLst>
                                          <p:attrName>ppt_w</p:attrName>
                                        </p:attrNameLst>
                                      </p:cBhvr>
                                      <p:tavLst>
                                        <p:tav tm="0">
                                          <p:val>
                                            <p:fltVal val="0"/>
                                          </p:val>
                                        </p:tav>
                                        <p:tav tm="100000">
                                          <p:val>
                                            <p:strVal val="#ppt_w"/>
                                          </p:val>
                                        </p:tav>
                                      </p:tavLst>
                                    </p:anim>
                                    <p:anim calcmode="lin" valueType="num">
                                      <p:cBhvr>
                                        <p:cTn id="100" dur="500" fill="hold"/>
                                        <p:tgtEl>
                                          <p:spTgt spid="54"/>
                                        </p:tgtEl>
                                        <p:attrNameLst>
                                          <p:attrName>ppt_h</p:attrName>
                                        </p:attrNameLst>
                                      </p:cBhvr>
                                      <p:tavLst>
                                        <p:tav tm="0">
                                          <p:val>
                                            <p:fltVal val="0"/>
                                          </p:val>
                                        </p:tav>
                                        <p:tav tm="100000">
                                          <p:val>
                                            <p:strVal val="#ppt_h"/>
                                          </p:val>
                                        </p:tav>
                                      </p:tavLst>
                                    </p:anim>
                                    <p:animEffect transition="in" filter="fade">
                                      <p:cBhvr>
                                        <p:cTn id="10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4498F-112F-0B08-B7FB-6523CE2C5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893F0-F9AB-B0AD-CE33-910946DCC32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C297D03-84F7-F5B2-2DEB-A782314CC112}"/>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1E92F53D-3BDD-92BB-1096-504904912EE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7" name="TextBox 6">
            <a:extLst>
              <a:ext uri="{FF2B5EF4-FFF2-40B4-BE49-F238E27FC236}">
                <a16:creationId xmlns:a16="http://schemas.microsoft.com/office/drawing/2014/main" id="{1C80E054-854F-D297-FF25-0DB53BE40D5C}"/>
              </a:ext>
            </a:extLst>
          </p:cNvPr>
          <p:cNvSpPr txBox="1"/>
          <p:nvPr/>
        </p:nvSpPr>
        <p:spPr>
          <a:xfrm>
            <a:off x="291763" y="73403"/>
            <a:ext cx="6738957"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VISHAKHAPATNAM</a:t>
            </a:r>
          </a:p>
        </p:txBody>
      </p:sp>
      <p:sp>
        <p:nvSpPr>
          <p:cNvPr id="10" name="Flowchart: Connector 9">
            <a:extLst>
              <a:ext uri="{FF2B5EF4-FFF2-40B4-BE49-F238E27FC236}">
                <a16:creationId xmlns:a16="http://schemas.microsoft.com/office/drawing/2014/main" id="{4DD3E0E1-647A-1C2F-D67B-02F9DBB498C5}"/>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D7E0B0A3-CEC1-A0DE-C851-190A67272D90}"/>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D0393208-3C41-E3F1-9B9F-940740422D86}"/>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AE34C99A-4AA3-B318-58C8-89D88318BB36}"/>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extLst>
              <a:ext uri="{FF2B5EF4-FFF2-40B4-BE49-F238E27FC236}">
                <a16:creationId xmlns:a16="http://schemas.microsoft.com/office/drawing/2014/main" id="{4A30B3B2-E3F0-D418-8A14-7A4B631CC98B}"/>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5573A1BA-6D00-38C1-58C5-7579A1D6848B}"/>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A788F677-D41D-73DE-161E-55A120A6EDAA}"/>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B853BD2A-F7F8-AFD4-FD29-A151D1B79D59}"/>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AB6A1D75-73DC-6784-18D7-AA84920C19B1}"/>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6DDE3D4D-A488-6E8B-3915-87AEB47E63CC}"/>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2133A8F1-641B-801D-F382-6CFCD201F0DF}"/>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F16315E-C906-D47B-24FD-2978DAE719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2141" y="2185814"/>
            <a:ext cx="1352739" cy="2486372"/>
          </a:xfrm>
          <a:prstGeom prst="rect">
            <a:avLst/>
          </a:prstGeom>
          <a:ln w="28575">
            <a:solidFill>
              <a:schemeClr val="tx1">
                <a:lumMod val="50000"/>
                <a:lumOff val="50000"/>
              </a:schemeClr>
            </a:solidFill>
          </a:ln>
        </p:spPr>
      </p:pic>
    </p:spTree>
    <p:extLst>
      <p:ext uri="{BB962C8B-B14F-4D97-AF65-F5344CB8AC3E}">
        <p14:creationId xmlns:p14="http://schemas.microsoft.com/office/powerpoint/2010/main" val="2323623709"/>
      </p:ext>
    </p:extLst>
  </p:cSld>
  <p:clrMapOvr>
    <a:masterClrMapping/>
  </p:clrMapOvr>
  <mc:AlternateContent xmlns:mc="http://schemas.openxmlformats.org/markup-compatibility/2006" xmlns:p14="http://schemas.microsoft.com/office/powerpoint/2010/main">
    <mc:Choice Requires="p14">
      <p:transition spd="med" p14:dur="700">
        <p:circle/>
      </p:transition>
    </mc:Choice>
    <mc:Fallback xmlns="">
      <p:transition spd="med">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C31F-2577-FD03-DFB9-50D96DF5E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98F6B-5BCD-5B7B-AA88-12285F7397A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3D8176A-55CD-B225-E3A7-2D15C712207E}"/>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DBE879F3-B75D-7E01-A42A-F8F31F4E5D6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7" name="TextBox 6">
            <a:extLst>
              <a:ext uri="{FF2B5EF4-FFF2-40B4-BE49-F238E27FC236}">
                <a16:creationId xmlns:a16="http://schemas.microsoft.com/office/drawing/2014/main" id="{3E12BFFF-D2CC-1192-B454-2A7F4A696440}"/>
              </a:ext>
            </a:extLst>
          </p:cNvPr>
          <p:cNvSpPr txBox="1"/>
          <p:nvPr/>
        </p:nvSpPr>
        <p:spPr>
          <a:xfrm>
            <a:off x="291763" y="73403"/>
            <a:ext cx="4300557"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TRIVEDRUM</a:t>
            </a:r>
          </a:p>
        </p:txBody>
      </p:sp>
      <p:sp>
        <p:nvSpPr>
          <p:cNvPr id="10" name="Flowchart: Connector 9">
            <a:extLst>
              <a:ext uri="{FF2B5EF4-FFF2-40B4-BE49-F238E27FC236}">
                <a16:creationId xmlns:a16="http://schemas.microsoft.com/office/drawing/2014/main" id="{D6233B62-F4ED-5730-C4CD-53D150F0E95D}"/>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8A953187-DE64-456A-F2E9-D19A8945BDF1}"/>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17AEB476-442B-5554-A23B-A46A90A63FCD}"/>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DCA3F3EE-1E3C-6C58-0E68-98D7F981D1EE}"/>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extLst>
              <a:ext uri="{FF2B5EF4-FFF2-40B4-BE49-F238E27FC236}">
                <a16:creationId xmlns:a16="http://schemas.microsoft.com/office/drawing/2014/main" id="{69B8927D-A0D5-FAA4-4C8D-E9027501A182}"/>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E48250DE-62FE-CE36-A6AB-6C7C8F1ACD93}"/>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6C093020-F821-7FA5-F7ED-00321830C2FF}"/>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9C48C1A2-8124-2705-E84B-19E3555DCB7A}"/>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58874154-1AFE-5BAD-EE1B-FA7046A6D8B0}"/>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C46492F5-2352-1CBB-1819-C7B7FAE34B46}"/>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401158B7-7D65-E79A-18EC-585036DD2B39}"/>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450567F-7273-4D2F-9D3D-4D0311527D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5575" y="3152341"/>
            <a:ext cx="1400370" cy="1543265"/>
          </a:xfrm>
          <a:prstGeom prst="rect">
            <a:avLst/>
          </a:prstGeom>
          <a:ln w="28575">
            <a:solidFill>
              <a:schemeClr val="tx1">
                <a:lumMod val="50000"/>
                <a:lumOff val="50000"/>
              </a:schemeClr>
            </a:solidFill>
          </a:ln>
        </p:spPr>
      </p:pic>
    </p:spTree>
    <p:extLst>
      <p:ext uri="{BB962C8B-B14F-4D97-AF65-F5344CB8AC3E}">
        <p14:creationId xmlns:p14="http://schemas.microsoft.com/office/powerpoint/2010/main" val="4130034814"/>
      </p:ext>
    </p:extLst>
  </p:cSld>
  <p:clrMapOvr>
    <a:masterClrMapping/>
  </p:clrMapOvr>
  <mc:AlternateContent xmlns:mc="http://schemas.openxmlformats.org/markup-compatibility/2006" xmlns:p14="http://schemas.microsoft.com/office/powerpoint/2010/main">
    <mc:Choice Requires="p14">
      <p:transition spd="med" p14:dur="700">
        <p:circle/>
      </p:transition>
    </mc:Choice>
    <mc:Fallback xmlns="">
      <p:transition spd="med">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9E598-9423-3648-6BF0-6C19D54FF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229DB-B1DB-E2C2-567B-A42A2B7E6DA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657E5FC-DE91-1718-FF80-4B5EED7A8C2D}"/>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6EF429D8-76CD-A8BA-0C3F-292AC68EA47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7" name="TextBox 6">
            <a:extLst>
              <a:ext uri="{FF2B5EF4-FFF2-40B4-BE49-F238E27FC236}">
                <a16:creationId xmlns:a16="http://schemas.microsoft.com/office/drawing/2014/main" id="{3E7C7FAA-3DAA-D8FB-DF89-628057E80DA5}"/>
              </a:ext>
            </a:extLst>
          </p:cNvPr>
          <p:cNvSpPr txBox="1"/>
          <p:nvPr/>
        </p:nvSpPr>
        <p:spPr>
          <a:xfrm>
            <a:off x="291763" y="73403"/>
            <a:ext cx="4737437"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COIMBATORE</a:t>
            </a:r>
          </a:p>
        </p:txBody>
      </p:sp>
      <p:sp>
        <p:nvSpPr>
          <p:cNvPr id="10" name="Flowchart: Connector 9">
            <a:extLst>
              <a:ext uri="{FF2B5EF4-FFF2-40B4-BE49-F238E27FC236}">
                <a16:creationId xmlns:a16="http://schemas.microsoft.com/office/drawing/2014/main" id="{B06AB130-B5FA-C2E3-F7DA-73F320D764EA}"/>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C6C18AD6-DCF8-A3B1-42C4-2CB14B989A46}"/>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B80C2921-8E45-80C2-8A9C-DCD39D5D4D64}"/>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9E17E129-A0B9-2FEB-AA58-12E2608F8B75}"/>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extLst>
              <a:ext uri="{FF2B5EF4-FFF2-40B4-BE49-F238E27FC236}">
                <a16:creationId xmlns:a16="http://schemas.microsoft.com/office/drawing/2014/main" id="{1FD99FC7-546E-82C5-F144-289B35AB69F9}"/>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A4667104-9DA4-BF08-F520-363F811C30C3}"/>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A7D39B08-B5F6-F1F1-173C-EA8E17E4DF38}"/>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A0FFBA7A-A210-CDFD-0C93-9B903DB7AB0C}"/>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E9F93FC3-BF47-B53F-5F49-89D513DD49CD}"/>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CC33EA2C-60E6-CA42-44A0-9837E7DA5815}"/>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9F9357B5-2277-77A4-EEC1-463BB612AE39}"/>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5A708997-3A41-CFB9-8396-CF6000E233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4698" y="2417967"/>
            <a:ext cx="1390844" cy="2610214"/>
          </a:xfrm>
          <a:prstGeom prst="rect">
            <a:avLst/>
          </a:prstGeom>
          <a:ln w="28575">
            <a:solidFill>
              <a:schemeClr val="tx1">
                <a:lumMod val="50000"/>
                <a:lumOff val="50000"/>
              </a:schemeClr>
            </a:solidFill>
          </a:ln>
        </p:spPr>
      </p:pic>
    </p:spTree>
    <p:extLst>
      <p:ext uri="{BB962C8B-B14F-4D97-AF65-F5344CB8AC3E}">
        <p14:creationId xmlns:p14="http://schemas.microsoft.com/office/powerpoint/2010/main" val="1968013161"/>
      </p:ext>
    </p:extLst>
  </p:cSld>
  <p:clrMapOvr>
    <a:masterClrMapping/>
  </p:clrMapOvr>
  <mc:AlternateContent xmlns:mc="http://schemas.openxmlformats.org/markup-compatibility/2006" xmlns:p14="http://schemas.microsoft.com/office/powerpoint/2010/main">
    <mc:Choice Requires="p14">
      <p:transition spd="med" p14:dur="700">
        <p:circle/>
      </p:transition>
    </mc:Choice>
    <mc:Fallback xmlns="">
      <p:transition spd="med">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26B07-0878-C830-F606-E7BCCF57F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B88E4-6B50-9CD5-A3EB-195D0513A72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2DE46B1-8DBC-00A3-3D3E-2D8C246A4BD6}"/>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3F62A6DB-171D-2710-08D4-92E610D8A04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7" name="TextBox 6">
            <a:extLst>
              <a:ext uri="{FF2B5EF4-FFF2-40B4-BE49-F238E27FC236}">
                <a16:creationId xmlns:a16="http://schemas.microsoft.com/office/drawing/2014/main" id="{A145F887-6A58-41E4-7CBD-05A2C08754BB}"/>
              </a:ext>
            </a:extLst>
          </p:cNvPr>
          <p:cNvSpPr txBox="1"/>
          <p:nvPr/>
        </p:nvSpPr>
        <p:spPr>
          <a:xfrm>
            <a:off x="291763" y="73403"/>
            <a:ext cx="4483437"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VIJAYWADA</a:t>
            </a:r>
          </a:p>
        </p:txBody>
      </p:sp>
      <p:sp>
        <p:nvSpPr>
          <p:cNvPr id="10" name="Flowchart: Connector 9">
            <a:extLst>
              <a:ext uri="{FF2B5EF4-FFF2-40B4-BE49-F238E27FC236}">
                <a16:creationId xmlns:a16="http://schemas.microsoft.com/office/drawing/2014/main" id="{03F56286-E601-4B50-CB4C-13FAC156F587}"/>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DCAFB83F-E1B1-0E6E-A090-BBA1729AB93E}"/>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04400911-ECB4-7E04-789A-B83785B3EA32}"/>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66C63ACF-424A-F4BA-11DC-1CB0CB29AA09}"/>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extLst>
              <a:ext uri="{FF2B5EF4-FFF2-40B4-BE49-F238E27FC236}">
                <a16:creationId xmlns:a16="http://schemas.microsoft.com/office/drawing/2014/main" id="{9878813B-648D-66ED-E3E4-115D54B7D536}"/>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9B247C52-50C7-9A55-676D-5B377E0BBE19}"/>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7E979488-9062-9484-19B5-75E27A418248}"/>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97C3E527-830D-32C8-B2E2-B2F67DDD6DCD}"/>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C49E0B92-C533-DC6A-3FFB-ACCD78B61048}"/>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E2807863-3CCE-2FD8-F735-EEF6F06DEC63}"/>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BCB0B11E-FBCB-B5B4-C820-3394ED2405F1}"/>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B5AF607-0C2D-8050-E198-BCDE647E6A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9935" y="2109773"/>
            <a:ext cx="1400370" cy="1733792"/>
          </a:xfrm>
          <a:prstGeom prst="rect">
            <a:avLst/>
          </a:prstGeom>
          <a:ln w="28575">
            <a:solidFill>
              <a:schemeClr val="tx1">
                <a:lumMod val="50000"/>
                <a:lumOff val="50000"/>
              </a:schemeClr>
            </a:solidFill>
          </a:ln>
        </p:spPr>
      </p:pic>
    </p:spTree>
    <p:extLst>
      <p:ext uri="{BB962C8B-B14F-4D97-AF65-F5344CB8AC3E}">
        <p14:creationId xmlns:p14="http://schemas.microsoft.com/office/powerpoint/2010/main" val="2025922509"/>
      </p:ext>
    </p:extLst>
  </p:cSld>
  <p:clrMapOvr>
    <a:masterClrMapping/>
  </p:clrMapOvr>
  <mc:AlternateContent xmlns:mc="http://schemas.openxmlformats.org/markup-compatibility/2006" xmlns:p14="http://schemas.microsoft.com/office/powerpoint/2010/main">
    <mc:Choice Requires="p14">
      <p:transition spd="med" p14:dur="700">
        <p:circle/>
      </p:transition>
    </mc:Choice>
    <mc:Fallback xmlns="">
      <p:transition spd="med">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83B3B-9C37-1D58-7F44-FEC0BEEA7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7C3C59-D556-3A07-0FD4-18D9E4D818E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263FDC8-7B62-C2B5-B927-E041219F5F84}"/>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5E8D498F-9F56-2E7F-F730-9823A7FD6F1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0" y="-12306"/>
            <a:ext cx="12192000" cy="6858000"/>
          </a:xfrm>
          <a:prstGeom prst="rect">
            <a:avLst/>
          </a:prstGeom>
        </p:spPr>
      </p:pic>
      <p:sp>
        <p:nvSpPr>
          <p:cNvPr id="7" name="TextBox 6">
            <a:extLst>
              <a:ext uri="{FF2B5EF4-FFF2-40B4-BE49-F238E27FC236}">
                <a16:creationId xmlns:a16="http://schemas.microsoft.com/office/drawing/2014/main" id="{A9E58D78-515E-C8AE-55C6-5B059055751D}"/>
              </a:ext>
            </a:extLst>
          </p:cNvPr>
          <p:cNvSpPr txBox="1"/>
          <p:nvPr/>
        </p:nvSpPr>
        <p:spPr>
          <a:xfrm>
            <a:off x="291763" y="73403"/>
            <a:ext cx="4351358"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MANGLORE</a:t>
            </a:r>
          </a:p>
        </p:txBody>
      </p:sp>
      <p:sp>
        <p:nvSpPr>
          <p:cNvPr id="10" name="Flowchart: Connector 9">
            <a:extLst>
              <a:ext uri="{FF2B5EF4-FFF2-40B4-BE49-F238E27FC236}">
                <a16:creationId xmlns:a16="http://schemas.microsoft.com/office/drawing/2014/main" id="{7E20B441-0AA2-CDED-97D1-92533C4A2990}"/>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64604905-ED38-1DF3-FB8D-1EA9F14FDC49}"/>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1DEA2366-B00D-8158-ABBB-2B7D30EF52C3}"/>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25F28277-44F6-D6EF-6B37-DA233D724A29}"/>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extLst>
              <a:ext uri="{FF2B5EF4-FFF2-40B4-BE49-F238E27FC236}">
                <a16:creationId xmlns:a16="http://schemas.microsoft.com/office/drawing/2014/main" id="{AA1170FC-FECC-69D0-0E64-07EB90EFE087}"/>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53E72D74-D8CC-13AE-52AE-A9B85E8AF22A}"/>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32510595-9593-5302-2B44-57902BA0FB3B}"/>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8E3650BC-3C28-E7EE-762E-7EC4D8BB0739}"/>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9B56042D-644D-527D-0F8C-A1458A8E65F4}"/>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8289CBAB-0B7E-78B6-C17F-6A0EA2734E2C}"/>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DE666B15-6237-61C3-C5D8-A792ADFE835D}"/>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7FA798A-0558-41A7-7D7F-6EC503C590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4160" y="3029913"/>
            <a:ext cx="1381318" cy="2029108"/>
          </a:xfrm>
          <a:prstGeom prst="rect">
            <a:avLst/>
          </a:prstGeom>
          <a:ln w="28575">
            <a:solidFill>
              <a:schemeClr val="tx1">
                <a:lumMod val="50000"/>
                <a:lumOff val="50000"/>
              </a:schemeClr>
            </a:solidFill>
          </a:ln>
        </p:spPr>
      </p:pic>
    </p:spTree>
    <p:extLst>
      <p:ext uri="{BB962C8B-B14F-4D97-AF65-F5344CB8AC3E}">
        <p14:creationId xmlns:p14="http://schemas.microsoft.com/office/powerpoint/2010/main" val="1328510179"/>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C7271-F518-93A4-3CCA-4CCF6BBDE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22EF4-C021-D1E1-05B7-5C096AD77FE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893D223-485A-424B-227D-B41CB7CE1516}"/>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74E5E911-EAA3-2D36-1F70-0F384A36582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7" name="TextBox 6">
            <a:extLst>
              <a:ext uri="{FF2B5EF4-FFF2-40B4-BE49-F238E27FC236}">
                <a16:creationId xmlns:a16="http://schemas.microsoft.com/office/drawing/2014/main" id="{CCFBDDC0-2B52-14C6-3585-ECFD122DE229}"/>
              </a:ext>
            </a:extLst>
          </p:cNvPr>
          <p:cNvSpPr txBox="1"/>
          <p:nvPr/>
        </p:nvSpPr>
        <p:spPr>
          <a:xfrm>
            <a:off x="291763" y="73403"/>
            <a:ext cx="4351358"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MADURAI</a:t>
            </a:r>
          </a:p>
        </p:txBody>
      </p:sp>
      <p:sp>
        <p:nvSpPr>
          <p:cNvPr id="10" name="Flowchart: Connector 9">
            <a:extLst>
              <a:ext uri="{FF2B5EF4-FFF2-40B4-BE49-F238E27FC236}">
                <a16:creationId xmlns:a16="http://schemas.microsoft.com/office/drawing/2014/main" id="{484EEDC6-59E7-F66C-8E5E-65C6D328AB3F}"/>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27448CAD-7BCB-961E-5F31-BB06FC944064}"/>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8DBD66F7-8828-80ED-DB1C-E11DED15A153}"/>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53A87BBF-345D-8523-6AB5-34285136454D}"/>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extLst>
              <a:ext uri="{FF2B5EF4-FFF2-40B4-BE49-F238E27FC236}">
                <a16:creationId xmlns:a16="http://schemas.microsoft.com/office/drawing/2014/main" id="{D5DCC0AF-766F-7FD2-F2C3-A7AD605E46E1}"/>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A9921529-9979-4FF9-EF1E-6250E814D330}"/>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233EDF63-9E09-88A5-52CD-EE07AB95C26D}"/>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9109D719-5D2F-B151-70F0-462DB8888CEA}"/>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3DC15348-7DC6-5516-A3CD-707F4129BDF0}"/>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2C81128A-172F-A366-F6FF-CA001742EEFC}"/>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6EF9E70D-FD1B-7508-8613-EFF6B1361C98}"/>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9E6956D-293F-AD0C-2970-1B9C6FFF30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1000" y="1402080"/>
            <a:ext cx="1571844" cy="2295845"/>
          </a:xfrm>
          <a:prstGeom prst="rect">
            <a:avLst/>
          </a:prstGeom>
          <a:ln w="28575">
            <a:solidFill>
              <a:schemeClr val="tx1">
                <a:lumMod val="50000"/>
                <a:lumOff val="50000"/>
              </a:schemeClr>
            </a:solidFill>
          </a:ln>
        </p:spPr>
      </p:pic>
    </p:spTree>
    <p:extLst>
      <p:ext uri="{BB962C8B-B14F-4D97-AF65-F5344CB8AC3E}">
        <p14:creationId xmlns:p14="http://schemas.microsoft.com/office/powerpoint/2010/main" val="1030397682"/>
      </p:ext>
    </p:extLst>
  </p:cSld>
  <p:clrMapOvr>
    <a:masterClrMapping/>
  </p:clrMapOvr>
  <mc:AlternateContent xmlns:mc="http://schemas.openxmlformats.org/markup-compatibility/2006" xmlns:p14="http://schemas.microsoft.com/office/powerpoint/2010/main">
    <mc:Choice Requires="p14">
      <p:transition spd="med" p14:dur="700">
        <p:circle/>
      </p:transition>
    </mc:Choice>
    <mc:Fallback xmlns="">
      <p:transition spd="med">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717CB-BE29-4F18-AF46-C128BB400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CE7D9-DC95-A883-12EC-8AABB146D26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206F18A-9031-D9C5-FD2E-0D1C2626091C}"/>
              </a:ext>
            </a:extLst>
          </p:cNvPr>
          <p:cNvSpPr>
            <a:spLocks noGrp="1"/>
          </p:cNvSpPr>
          <p:nvPr>
            <p:ph type="body" idx="1"/>
          </p:nvPr>
        </p:nvSpPr>
        <p:spPr/>
        <p:txBody>
          <a:bodyPr/>
          <a:lstStyle/>
          <a:p>
            <a:endParaRPr lang="en-IN"/>
          </a:p>
        </p:txBody>
      </p:sp>
      <p:pic>
        <p:nvPicPr>
          <p:cNvPr id="5" name="Picture 4">
            <a:hlinkHover r:id="rId2" action="ppaction://hlinksldjump"/>
            <a:extLst>
              <a:ext uri="{FF2B5EF4-FFF2-40B4-BE49-F238E27FC236}">
                <a16:creationId xmlns:a16="http://schemas.microsoft.com/office/drawing/2014/main" id="{AB84BA7A-3891-389D-B5B6-E3CE61A98BD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t="-128" b="6604"/>
          <a:stretch/>
        </p:blipFill>
        <p:spPr>
          <a:xfrm>
            <a:off x="-1" y="0"/>
            <a:ext cx="12192000" cy="6858000"/>
          </a:xfrm>
          <a:prstGeom prst="rect">
            <a:avLst/>
          </a:prstGeom>
        </p:spPr>
      </p:pic>
      <p:sp>
        <p:nvSpPr>
          <p:cNvPr id="10" name="Flowchart: Connector 9">
            <a:extLst>
              <a:ext uri="{FF2B5EF4-FFF2-40B4-BE49-F238E27FC236}">
                <a16:creationId xmlns:a16="http://schemas.microsoft.com/office/drawing/2014/main" id="{A7BDB313-A83F-A29E-4D53-DAD77905D182}"/>
              </a:ext>
            </a:extLst>
          </p:cNvPr>
          <p:cNvSpPr/>
          <p:nvPr/>
        </p:nvSpPr>
        <p:spPr>
          <a:xfrm>
            <a:off x="5669280" y="14020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776E86BD-D7DF-6FC1-0884-BD46DBB5BBBA}"/>
              </a:ext>
            </a:extLst>
          </p:cNvPr>
          <p:cNvSpPr/>
          <p:nvPr/>
        </p:nvSpPr>
        <p:spPr>
          <a:xfrm>
            <a:off x="8163560" y="123078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Flowchart: Connector 11">
            <a:extLst>
              <a:ext uri="{FF2B5EF4-FFF2-40B4-BE49-F238E27FC236}">
                <a16:creationId xmlns:a16="http://schemas.microsoft.com/office/drawing/2014/main" id="{D8349438-06D7-69DA-ED03-02F56433B22B}"/>
              </a:ext>
            </a:extLst>
          </p:cNvPr>
          <p:cNvSpPr/>
          <p:nvPr/>
        </p:nvSpPr>
        <p:spPr>
          <a:xfrm>
            <a:off x="6776720" y="183927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D360A30E-7B2B-07AF-BC8F-E26577D6E4F0}"/>
              </a:ext>
            </a:extLst>
          </p:cNvPr>
          <p:cNvSpPr/>
          <p:nvPr/>
        </p:nvSpPr>
        <p:spPr>
          <a:xfrm>
            <a:off x="3840480" y="380348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4" name="Flowchart: Connector 13">
            <a:hlinkHover r:id="rId5" action="ppaction://hlinksldjump" highlightClick="1"/>
            <a:extLst>
              <a:ext uri="{FF2B5EF4-FFF2-40B4-BE49-F238E27FC236}">
                <a16:creationId xmlns:a16="http://schemas.microsoft.com/office/drawing/2014/main" id="{22717033-7716-6B89-2D16-06FF5BCFE0C0}"/>
              </a:ext>
            </a:extLst>
          </p:cNvPr>
          <p:cNvSpPr/>
          <p:nvPr/>
        </p:nvSpPr>
        <p:spPr>
          <a:xfrm>
            <a:off x="5217160" y="3723074"/>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3BCC3373-DA19-807E-115F-190B786A70BB}"/>
              </a:ext>
            </a:extLst>
          </p:cNvPr>
          <p:cNvSpPr/>
          <p:nvPr/>
        </p:nvSpPr>
        <p:spPr>
          <a:xfrm>
            <a:off x="6558282" y="3682991"/>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94A45725-0F3A-78E1-9C85-AEA81C90E37F}"/>
              </a:ext>
            </a:extLst>
          </p:cNvPr>
          <p:cNvSpPr/>
          <p:nvPr/>
        </p:nvSpPr>
        <p:spPr>
          <a:xfrm>
            <a:off x="5516879" y="5335428"/>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14D83656-ECA0-F942-C348-2632D4300C02}"/>
              </a:ext>
            </a:extLst>
          </p:cNvPr>
          <p:cNvSpPr/>
          <p:nvPr/>
        </p:nvSpPr>
        <p:spPr>
          <a:xfrm>
            <a:off x="4775200" y="404446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F15A5ADB-0024-A923-9B61-2D3E83617449}"/>
              </a:ext>
            </a:extLst>
          </p:cNvPr>
          <p:cNvSpPr/>
          <p:nvPr/>
        </p:nvSpPr>
        <p:spPr>
          <a:xfrm>
            <a:off x="4963160" y="4754880"/>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2D393D88-6D32-5E63-5DEC-DA291A6D54CD}"/>
              </a:ext>
            </a:extLst>
          </p:cNvPr>
          <p:cNvSpPr/>
          <p:nvPr/>
        </p:nvSpPr>
        <p:spPr>
          <a:xfrm>
            <a:off x="5516879" y="5335427"/>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C64A5863-B7CA-2ED9-D399-595A9D4CF08E}"/>
              </a:ext>
            </a:extLst>
          </p:cNvPr>
          <p:cNvSpPr/>
          <p:nvPr/>
        </p:nvSpPr>
        <p:spPr>
          <a:xfrm>
            <a:off x="4912360" y="6050203"/>
            <a:ext cx="254000" cy="240983"/>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193FD44-C2BD-D95B-E9D2-8D7D82AFDCDB}"/>
              </a:ext>
            </a:extLst>
          </p:cNvPr>
          <p:cNvSpPr txBox="1"/>
          <p:nvPr/>
        </p:nvSpPr>
        <p:spPr>
          <a:xfrm>
            <a:off x="288121" y="172829"/>
            <a:ext cx="4351358" cy="830997"/>
          </a:xfrm>
          <a:prstGeom prst="rect">
            <a:avLst/>
          </a:prstGeom>
          <a:noFill/>
        </p:spPr>
        <p:txBody>
          <a:bodyPr wrap="square" rtlCol="0">
            <a:spAutoFit/>
          </a:bodyPr>
          <a:lstStyle/>
          <a:p>
            <a:r>
              <a:rPr lang="en-US" sz="4800">
                <a:solidFill>
                  <a:schemeClr val="bg1">
                    <a:lumMod val="95000"/>
                  </a:schemeClr>
                </a:solidFill>
                <a:latin typeface="Arial Black" panose="020B0A04020102020204" pitchFamily="34" charset="0"/>
              </a:rPr>
              <a:t>MYSORE</a:t>
            </a:r>
          </a:p>
        </p:txBody>
      </p:sp>
      <p:pic>
        <p:nvPicPr>
          <p:cNvPr id="22" name="Picture 21">
            <a:extLst>
              <a:ext uri="{FF2B5EF4-FFF2-40B4-BE49-F238E27FC236}">
                <a16:creationId xmlns:a16="http://schemas.microsoft.com/office/drawing/2014/main" id="{79A8DFF0-1E85-23BC-292B-AE746454A6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3847" y="2300278"/>
            <a:ext cx="1438476" cy="2229161"/>
          </a:xfrm>
          <a:prstGeom prst="rect">
            <a:avLst/>
          </a:prstGeom>
          <a:ln w="28575">
            <a:solidFill>
              <a:schemeClr val="tx1">
                <a:lumMod val="50000"/>
                <a:lumOff val="50000"/>
              </a:schemeClr>
            </a:solidFill>
          </a:ln>
        </p:spPr>
      </p:pic>
    </p:spTree>
    <p:extLst>
      <p:ext uri="{BB962C8B-B14F-4D97-AF65-F5344CB8AC3E}">
        <p14:creationId xmlns:p14="http://schemas.microsoft.com/office/powerpoint/2010/main" val="2790021784"/>
      </p:ext>
    </p:extLst>
  </p:cSld>
  <p:clrMapOvr>
    <a:masterClrMapping/>
  </p:clrMapOvr>
  <mc:AlternateContent xmlns:mc="http://schemas.openxmlformats.org/markup-compatibility/2006" xmlns:p14="http://schemas.microsoft.com/office/powerpoint/2010/main">
    <mc:Choice Requires="p14">
      <p:transition spd="med" p14:dur="700">
        <p:circle/>
      </p:transition>
    </mc:Choice>
    <mc:Fallback xmlns="">
      <p:transition spd="med">
        <p:circl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89DE81D-F1DC-0771-B1C8-3D5559AFF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2CB7E-0068-2231-6B03-45E76DBD7CA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987147F-3499-F0DB-6DC9-0444D7D58750}"/>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69431AA5-5298-7514-0E96-FC669ADB7357}"/>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F5D7C54-C192-63DB-000E-8E810EAE439F}"/>
              </a:ext>
            </a:extLst>
          </p:cNvPr>
          <p:cNvSpPr txBox="1"/>
          <p:nvPr/>
        </p:nvSpPr>
        <p:spPr>
          <a:xfrm>
            <a:off x="3294434" y="3826429"/>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PRODUCTS</a:t>
            </a:r>
          </a:p>
        </p:txBody>
      </p:sp>
      <p:pic>
        <p:nvPicPr>
          <p:cNvPr id="7" name="Picture 6">
            <a:extLst>
              <a:ext uri="{FF2B5EF4-FFF2-40B4-BE49-F238E27FC236}">
                <a16:creationId xmlns:a16="http://schemas.microsoft.com/office/drawing/2014/main" id="{49C0DB02-EC05-CEB6-24A8-E84695FB3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243" y="668655"/>
            <a:ext cx="4936808" cy="3259096"/>
          </a:xfrm>
          <a:prstGeom prst="rect">
            <a:avLst/>
          </a:prstGeom>
        </p:spPr>
      </p:pic>
    </p:spTree>
    <p:extLst>
      <p:ext uri="{BB962C8B-B14F-4D97-AF65-F5344CB8AC3E}">
        <p14:creationId xmlns:p14="http://schemas.microsoft.com/office/powerpoint/2010/main" val="3677415753"/>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D1AC-039E-89A5-AA7F-1999D6556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9806A-AB70-85BA-97D8-3B96D46712C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06C8D41-4877-9C62-1512-FAB8A6464C7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6FFF1F1-011E-4890-5722-6F995D5B790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9465" b="9465"/>
          <a:stretch/>
        </p:blipFill>
        <p:spPr>
          <a:xfrm>
            <a:off x="0" y="0"/>
            <a:ext cx="12192000" cy="6858000"/>
          </a:xfrm>
          <a:prstGeom prst="rect">
            <a:avLst/>
          </a:prstGeom>
        </p:spPr>
      </p:pic>
      <p:sp>
        <p:nvSpPr>
          <p:cNvPr id="6" name="Oval 5">
            <a:extLst>
              <a:ext uri="{FF2B5EF4-FFF2-40B4-BE49-F238E27FC236}">
                <a16:creationId xmlns:a16="http://schemas.microsoft.com/office/drawing/2014/main" id="{313ADE09-D7ED-3359-6EC6-9CC89D09819E}"/>
              </a:ext>
            </a:extLst>
          </p:cNvPr>
          <p:cNvSpPr>
            <a:spLocks noChangeAspect="1"/>
          </p:cNvSpPr>
          <p:nvPr/>
        </p:nvSpPr>
        <p:spPr>
          <a:xfrm>
            <a:off x="-3154164" y="-5841400"/>
            <a:ext cx="18500327" cy="19335657"/>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C47C66-D45C-77E0-4ACC-EB62B1044235}"/>
              </a:ext>
            </a:extLst>
          </p:cNvPr>
          <p:cNvSpPr txBox="1"/>
          <p:nvPr/>
        </p:nvSpPr>
        <p:spPr>
          <a:xfrm>
            <a:off x="838200" y="173205"/>
            <a:ext cx="5603132" cy="1015663"/>
          </a:xfrm>
          <a:prstGeom prst="rect">
            <a:avLst/>
          </a:prstGeom>
          <a:noFill/>
        </p:spPr>
        <p:txBody>
          <a:bodyPr wrap="square" rtlCol="0">
            <a:spAutoFit/>
          </a:bodyPr>
          <a:lstStyle/>
          <a:p>
            <a:pPr algn="ctr"/>
            <a:r>
              <a:rPr lang="en-US" sz="6000" dirty="0">
                <a:solidFill>
                  <a:schemeClr val="bg1">
                    <a:lumMod val="95000"/>
                  </a:schemeClr>
                </a:solidFill>
                <a:latin typeface="Arial Black" panose="020B0A04020102020204" pitchFamily="34" charset="0"/>
              </a:rPr>
              <a:t>PRODUCTS</a:t>
            </a:r>
          </a:p>
        </p:txBody>
      </p:sp>
      <p:pic>
        <p:nvPicPr>
          <p:cNvPr id="8" name="Picture 7">
            <a:extLst>
              <a:ext uri="{FF2B5EF4-FFF2-40B4-BE49-F238E27FC236}">
                <a16:creationId xmlns:a16="http://schemas.microsoft.com/office/drawing/2014/main" id="{E9788BB5-F5AB-B35F-0211-AE503D833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07" y="1393281"/>
            <a:ext cx="7701512" cy="4866294"/>
          </a:xfrm>
          <a:prstGeom prst="rect">
            <a:avLst/>
          </a:prstGeom>
          <a:blipFill>
            <a:blip r:embed="rId5"/>
            <a:tile tx="0" ty="0" sx="100000" sy="100000" flip="none" algn="tl"/>
          </a:blipFill>
        </p:spPr>
      </p:pic>
      <p:pic>
        <p:nvPicPr>
          <p:cNvPr id="10" name="Picture 9">
            <a:extLst>
              <a:ext uri="{FF2B5EF4-FFF2-40B4-BE49-F238E27FC236}">
                <a16:creationId xmlns:a16="http://schemas.microsoft.com/office/drawing/2014/main" id="{EA52C5FB-32E7-F417-5A6F-BE4D30DEF2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8059" y="1065378"/>
            <a:ext cx="3499401" cy="2310174"/>
          </a:xfrm>
          <a:prstGeom prst="rect">
            <a:avLst/>
          </a:prstGeom>
        </p:spPr>
      </p:pic>
      <p:graphicFrame>
        <p:nvGraphicFramePr>
          <p:cNvPr id="4" name="Table 3">
            <a:extLst>
              <a:ext uri="{FF2B5EF4-FFF2-40B4-BE49-F238E27FC236}">
                <a16:creationId xmlns:a16="http://schemas.microsoft.com/office/drawing/2014/main" id="{5D94969F-6E62-9D55-98E1-2B40A98C2B00}"/>
              </a:ext>
            </a:extLst>
          </p:cNvPr>
          <p:cNvGraphicFramePr>
            <a:graphicFrameLocks noGrp="1"/>
          </p:cNvGraphicFramePr>
          <p:nvPr>
            <p:extLst>
              <p:ext uri="{D42A27DB-BD31-4B8C-83A1-F6EECF244321}">
                <p14:modId xmlns:p14="http://schemas.microsoft.com/office/powerpoint/2010/main" val="3456055319"/>
              </p:ext>
            </p:extLst>
          </p:nvPr>
        </p:nvGraphicFramePr>
        <p:xfrm>
          <a:off x="9013179" y="4619936"/>
          <a:ext cx="2508556" cy="1432560"/>
        </p:xfrm>
        <a:graphic>
          <a:graphicData uri="http://schemas.openxmlformats.org/drawingml/2006/table">
            <a:tbl>
              <a:tblPr firstRow="1" bandRow="1">
                <a:tableStyleId>{073A0DAA-6AF3-43AB-8588-CEC1D06C72B9}</a:tableStyleId>
              </a:tblPr>
              <a:tblGrid>
                <a:gridCol w="1254278">
                  <a:extLst>
                    <a:ext uri="{9D8B030D-6E8A-4147-A177-3AD203B41FA5}">
                      <a16:colId xmlns:a16="http://schemas.microsoft.com/office/drawing/2014/main" val="38987930"/>
                    </a:ext>
                  </a:extLst>
                </a:gridCol>
                <a:gridCol w="1254278">
                  <a:extLst>
                    <a:ext uri="{9D8B030D-6E8A-4147-A177-3AD203B41FA5}">
                      <a16:colId xmlns:a16="http://schemas.microsoft.com/office/drawing/2014/main" val="2191580159"/>
                    </a:ext>
                  </a:extLst>
                </a:gridCol>
              </a:tblGrid>
              <a:tr h="232588">
                <a:tc>
                  <a:txBody>
                    <a:bodyPr/>
                    <a:lstStyle/>
                    <a:p>
                      <a:r>
                        <a:rPr lang="en-US" sz="1600" dirty="0"/>
                        <a:t>Category</a:t>
                      </a:r>
                      <a:endParaRPr lang="en-IN" sz="1600" dirty="0"/>
                    </a:p>
                  </a:txBody>
                  <a:tcPr/>
                </a:tc>
                <a:tc>
                  <a:txBody>
                    <a:bodyPr/>
                    <a:lstStyle/>
                    <a:p>
                      <a:r>
                        <a:rPr lang="en-US" sz="1600" dirty="0"/>
                        <a:t>Price Range</a:t>
                      </a:r>
                      <a:endParaRPr lang="en-IN" sz="1600" dirty="0"/>
                    </a:p>
                  </a:txBody>
                  <a:tcPr/>
                </a:tc>
                <a:extLst>
                  <a:ext uri="{0D108BD9-81ED-4DB2-BD59-A6C34878D82A}">
                    <a16:rowId xmlns:a16="http://schemas.microsoft.com/office/drawing/2014/main" val="3241352512"/>
                  </a:ext>
                </a:extLst>
              </a:tr>
              <a:tr h="253733">
                <a:tc>
                  <a:txBody>
                    <a:bodyPr/>
                    <a:lstStyle/>
                    <a:p>
                      <a:r>
                        <a:rPr lang="en-US" sz="1600" dirty="0"/>
                        <a:t>Cheap</a:t>
                      </a:r>
                      <a:endParaRPr lang="en-IN" sz="1600" dirty="0"/>
                    </a:p>
                  </a:txBody>
                  <a:tcPr/>
                </a:tc>
                <a:tc>
                  <a:txBody>
                    <a:bodyPr/>
                    <a:lstStyle/>
                    <a:p>
                      <a:r>
                        <a:rPr lang="en-US" dirty="0"/>
                        <a:t>0 – 100</a:t>
                      </a:r>
                      <a:endParaRPr lang="en-IN" dirty="0"/>
                    </a:p>
                  </a:txBody>
                  <a:tcPr/>
                </a:tc>
                <a:extLst>
                  <a:ext uri="{0D108BD9-81ED-4DB2-BD59-A6C34878D82A}">
                    <a16:rowId xmlns:a16="http://schemas.microsoft.com/office/drawing/2014/main" val="2703553204"/>
                  </a:ext>
                </a:extLst>
              </a:tr>
              <a:tr h="253733">
                <a:tc>
                  <a:txBody>
                    <a:bodyPr/>
                    <a:lstStyle/>
                    <a:p>
                      <a:r>
                        <a:rPr lang="en-US" sz="1600" dirty="0"/>
                        <a:t>Mid Range</a:t>
                      </a:r>
                      <a:endParaRPr lang="en-IN" sz="1600" dirty="0"/>
                    </a:p>
                  </a:txBody>
                  <a:tcPr/>
                </a:tc>
                <a:tc>
                  <a:txBody>
                    <a:bodyPr/>
                    <a:lstStyle/>
                    <a:p>
                      <a:r>
                        <a:rPr lang="en-US" dirty="0"/>
                        <a:t>100 - 500</a:t>
                      </a:r>
                      <a:endParaRPr lang="en-IN" dirty="0"/>
                    </a:p>
                  </a:txBody>
                  <a:tcPr/>
                </a:tc>
                <a:extLst>
                  <a:ext uri="{0D108BD9-81ED-4DB2-BD59-A6C34878D82A}">
                    <a16:rowId xmlns:a16="http://schemas.microsoft.com/office/drawing/2014/main" val="2229178072"/>
                  </a:ext>
                </a:extLst>
              </a:tr>
              <a:tr h="253733">
                <a:tc>
                  <a:txBody>
                    <a:bodyPr/>
                    <a:lstStyle/>
                    <a:p>
                      <a:r>
                        <a:rPr lang="en-US" dirty="0"/>
                        <a:t>Expensive</a:t>
                      </a:r>
                      <a:endParaRPr lang="en-IN" dirty="0"/>
                    </a:p>
                  </a:txBody>
                  <a:tcPr/>
                </a:tc>
                <a:tc>
                  <a:txBody>
                    <a:bodyPr/>
                    <a:lstStyle/>
                    <a:p>
                      <a:r>
                        <a:rPr lang="en-US" dirty="0"/>
                        <a:t>500 +</a:t>
                      </a:r>
                      <a:endParaRPr lang="en-IN" dirty="0"/>
                    </a:p>
                  </a:txBody>
                  <a:tcPr/>
                </a:tc>
                <a:extLst>
                  <a:ext uri="{0D108BD9-81ED-4DB2-BD59-A6C34878D82A}">
                    <a16:rowId xmlns:a16="http://schemas.microsoft.com/office/drawing/2014/main" val="3102936601"/>
                  </a:ext>
                </a:extLst>
              </a:tr>
            </a:tbl>
          </a:graphicData>
        </a:graphic>
      </p:graphicFrame>
      <p:sp>
        <p:nvSpPr>
          <p:cNvPr id="11" name="TextBox 10">
            <a:extLst>
              <a:ext uri="{FF2B5EF4-FFF2-40B4-BE49-F238E27FC236}">
                <a16:creationId xmlns:a16="http://schemas.microsoft.com/office/drawing/2014/main" id="{2C3E3D95-B861-3DED-C807-D0CEDCB3870C}"/>
              </a:ext>
            </a:extLst>
          </p:cNvPr>
          <p:cNvSpPr txBox="1"/>
          <p:nvPr/>
        </p:nvSpPr>
        <p:spPr>
          <a:xfrm>
            <a:off x="8835100" y="4056589"/>
            <a:ext cx="3010886" cy="461665"/>
          </a:xfrm>
          <a:prstGeom prst="rect">
            <a:avLst/>
          </a:prstGeom>
          <a:noFill/>
        </p:spPr>
        <p:txBody>
          <a:bodyPr wrap="square" rtlCol="0">
            <a:spAutoFit/>
          </a:bodyPr>
          <a:lstStyle/>
          <a:p>
            <a:pPr algn="ctr"/>
            <a:r>
              <a:rPr lang="en-US" sz="2400" dirty="0">
                <a:solidFill>
                  <a:schemeClr val="bg1">
                    <a:lumMod val="95000"/>
                  </a:schemeClr>
                </a:solidFill>
                <a:latin typeface="Arial Black" panose="020B0A04020102020204" pitchFamily="34" charset="0"/>
              </a:rPr>
              <a:t>Price Category</a:t>
            </a:r>
          </a:p>
        </p:txBody>
      </p:sp>
    </p:spTree>
    <p:extLst>
      <p:ext uri="{BB962C8B-B14F-4D97-AF65-F5344CB8AC3E}">
        <p14:creationId xmlns:p14="http://schemas.microsoft.com/office/powerpoint/2010/main" val="302715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A9994E-4125-0545-F2B2-15D928E02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25EB44-6E11-84D5-1202-EBA6F2CBF7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D0C1A45-703F-C72C-AF47-56B162D92F32}"/>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CAEEAACE-E0B6-3536-DF7C-2E5461583471}"/>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7C8F8DD-1A78-33A3-B701-7EFB4267E9B3}"/>
              </a:ext>
            </a:extLst>
          </p:cNvPr>
          <p:cNvSpPr txBox="1"/>
          <p:nvPr/>
        </p:nvSpPr>
        <p:spPr>
          <a:xfrm>
            <a:off x="3294434" y="3826429"/>
            <a:ext cx="5603132" cy="1446550"/>
          </a:xfrm>
          <a:prstGeom prst="rect">
            <a:avLst/>
          </a:prstGeom>
          <a:noFill/>
        </p:spPr>
        <p:txBody>
          <a:bodyPr wrap="square" rtlCol="0">
            <a:spAutoFit/>
          </a:bodyPr>
          <a:lstStyle/>
          <a:p>
            <a:pPr algn="ctr"/>
            <a:r>
              <a:rPr lang="en-US" sz="4400">
                <a:solidFill>
                  <a:schemeClr val="bg1">
                    <a:lumMod val="95000"/>
                  </a:schemeClr>
                </a:solidFill>
                <a:latin typeface="Arial Black" panose="020B0A04020102020204" pitchFamily="34" charset="0"/>
              </a:rPr>
              <a:t>PROMOTIONS ANALYSIS</a:t>
            </a:r>
          </a:p>
        </p:txBody>
      </p:sp>
      <p:pic>
        <p:nvPicPr>
          <p:cNvPr id="10" name="Picture 9">
            <a:extLst>
              <a:ext uri="{FF2B5EF4-FFF2-40B4-BE49-F238E27FC236}">
                <a16:creationId xmlns:a16="http://schemas.microsoft.com/office/drawing/2014/main" id="{85D92F0A-54D6-1EF5-A346-CDED29818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300" y="1149897"/>
            <a:ext cx="2669400" cy="2707073"/>
          </a:xfrm>
          <a:prstGeom prst="rect">
            <a:avLst/>
          </a:prstGeom>
        </p:spPr>
      </p:pic>
    </p:spTree>
    <p:extLst>
      <p:ext uri="{BB962C8B-B14F-4D97-AF65-F5344CB8AC3E}">
        <p14:creationId xmlns:p14="http://schemas.microsoft.com/office/powerpoint/2010/main" val="3450803173"/>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EFCCD-38B4-6FDB-CC88-DB42EA6549E7}"/>
              </a:ext>
            </a:extLst>
          </p:cNvPr>
          <p:cNvSpPr>
            <a:spLocks noGrp="1"/>
          </p:cNvSpPr>
          <p:nvPr>
            <p:ph type="title"/>
          </p:nvPr>
        </p:nvSpPr>
        <p:spPr/>
        <p:txBody>
          <a:bodyPr vert="horz" lIns="91440" tIns="45720" rIns="91440" bIns="45720" rtlCol="0" anchor="ctr">
            <a:normAutofit/>
          </a:bodyPr>
          <a:lstStyle/>
          <a:p>
            <a:endParaRPr lang="en-US" sz="5400">
              <a:solidFill>
                <a:schemeClr val="bg1"/>
              </a:solidFill>
            </a:endParaRPr>
          </a:p>
        </p:txBody>
      </p:sp>
      <p:sp>
        <p:nvSpPr>
          <p:cNvPr id="3" name="Text Placeholder 2">
            <a:extLst>
              <a:ext uri="{FF2B5EF4-FFF2-40B4-BE49-F238E27FC236}">
                <a16:creationId xmlns:a16="http://schemas.microsoft.com/office/drawing/2014/main" id="{E60F0E4C-4DD0-D793-B008-04F6F03D2EDE}"/>
              </a:ext>
            </a:extLst>
          </p:cNvPr>
          <p:cNvSpPr>
            <a:spLocks noGrp="1"/>
          </p:cNvSpPr>
          <p:nvPr>
            <p:ph type="body" idx="1"/>
          </p:nvPr>
        </p:nvSpPr>
        <p:spPr>
          <a:xfrm>
            <a:off x="838200" y="2004446"/>
            <a:ext cx="10515600" cy="4176897"/>
          </a:xfrm>
        </p:spPr>
        <p:txBody>
          <a:bodyPr vert="horz" lIns="91440" tIns="45720" rIns="91440" bIns="45720" rtlCol="0">
            <a:normAutofit/>
          </a:bodyPr>
          <a:lstStyle/>
          <a:p>
            <a:endParaRPr lang="en-US" sz="2200">
              <a:solidFill>
                <a:schemeClr val="bg1"/>
              </a:solidFill>
            </a:endParaRPr>
          </a:p>
        </p:txBody>
      </p:sp>
      <p:pic>
        <p:nvPicPr>
          <p:cNvPr id="16" name="Picture 15">
            <a:extLst>
              <a:ext uri="{FF2B5EF4-FFF2-40B4-BE49-F238E27FC236}">
                <a16:creationId xmlns:a16="http://schemas.microsoft.com/office/drawing/2014/main" id="{2B748452-D77B-EB3D-B966-637E1C63F81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6000"/>
                    </a14:imgEffect>
                  </a14:imgLayer>
                </a14:imgProps>
              </a:ext>
              <a:ext uri="{28A0092B-C50C-407E-A947-70E740481C1C}">
                <a14:useLocalDpi xmlns:a14="http://schemas.microsoft.com/office/drawing/2010/main" val="0"/>
              </a:ext>
            </a:extLst>
          </a:blip>
          <a:srcRect t="9764" b="9764"/>
          <a:stretch/>
        </p:blipFill>
        <p:spPr>
          <a:xfrm>
            <a:off x="-1" y="0"/>
            <a:ext cx="12192000" cy="6858000"/>
          </a:xfrm>
          <a:prstGeom prst="rect">
            <a:avLst/>
          </a:prstGeom>
        </p:spPr>
      </p:pic>
      <p:sp>
        <p:nvSpPr>
          <p:cNvPr id="11" name="Oval 10">
            <a:extLst>
              <a:ext uri="{FF2B5EF4-FFF2-40B4-BE49-F238E27FC236}">
                <a16:creationId xmlns:a16="http://schemas.microsoft.com/office/drawing/2014/main" id="{0C571BA7-B9A1-5085-8D54-8A2E891A3DEB}"/>
              </a:ext>
            </a:extLst>
          </p:cNvPr>
          <p:cNvSpPr>
            <a:spLocks noChangeAspect="1"/>
          </p:cNvSpPr>
          <p:nvPr/>
        </p:nvSpPr>
        <p:spPr>
          <a:xfrm>
            <a:off x="-1842163" y="-4731426"/>
            <a:ext cx="15876325" cy="16320852"/>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Rounded Corners 16">
            <a:extLst>
              <a:ext uri="{FF2B5EF4-FFF2-40B4-BE49-F238E27FC236}">
                <a16:creationId xmlns:a16="http://schemas.microsoft.com/office/drawing/2014/main" id="{861938C4-1A62-A0AD-184B-E0FC7E293FFF}"/>
              </a:ext>
            </a:extLst>
          </p:cNvPr>
          <p:cNvSpPr/>
          <p:nvPr/>
        </p:nvSpPr>
        <p:spPr>
          <a:xfrm rot="1962078">
            <a:off x="9045989" y="30203"/>
            <a:ext cx="720000" cy="2880000"/>
          </a:xfrm>
          <a:prstGeom prst="roundRect">
            <a:avLst>
              <a:gd name="adj" fmla="val 50000"/>
            </a:avLst>
          </a:prstGeom>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22442C29-5220-CCE9-0EBC-C55B4D78EB65}"/>
              </a:ext>
            </a:extLst>
          </p:cNvPr>
          <p:cNvSpPr txBox="1"/>
          <p:nvPr/>
        </p:nvSpPr>
        <p:spPr>
          <a:xfrm>
            <a:off x="2991344" y="438949"/>
            <a:ext cx="7155179" cy="1015663"/>
          </a:xfrm>
          <a:prstGeom prst="rect">
            <a:avLst/>
          </a:prstGeom>
          <a:noFill/>
        </p:spPr>
        <p:txBody>
          <a:bodyPr wrap="square" rtlCol="0">
            <a:spAutoFit/>
          </a:bodyPr>
          <a:lstStyle/>
          <a:p>
            <a:pPr algn="ctr"/>
            <a:r>
              <a:rPr lang="en-US" sz="6000">
                <a:solidFill>
                  <a:schemeClr val="bg1"/>
                </a:solidFill>
                <a:latin typeface="Arial Black" panose="020B0A04020102020204" pitchFamily="34" charset="0"/>
              </a:rPr>
              <a:t>INTRODUCTION</a:t>
            </a:r>
            <a:endParaRPr lang="en-IN" sz="6000">
              <a:solidFill>
                <a:schemeClr val="bg1"/>
              </a:solidFill>
              <a:latin typeface="Arial Black" panose="020B0A04020102020204" pitchFamily="34" charset="0"/>
            </a:endParaRPr>
          </a:p>
        </p:txBody>
      </p:sp>
      <p:pic>
        <p:nvPicPr>
          <p:cNvPr id="13" name="Picture 12">
            <a:extLst>
              <a:ext uri="{FF2B5EF4-FFF2-40B4-BE49-F238E27FC236}">
                <a16:creationId xmlns:a16="http://schemas.microsoft.com/office/drawing/2014/main" id="{32ECF064-FE1F-4052-E214-BE0116F22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77" y="2876455"/>
            <a:ext cx="1928428" cy="1928428"/>
          </a:xfrm>
          <a:prstGeom prst="rect">
            <a:avLst/>
          </a:prstGeom>
        </p:spPr>
      </p:pic>
      <p:sp useBgFill="1">
        <p:nvSpPr>
          <p:cNvPr id="21" name="Rectangle: Rounded Corners 20">
            <a:extLst>
              <a:ext uri="{FF2B5EF4-FFF2-40B4-BE49-F238E27FC236}">
                <a16:creationId xmlns:a16="http://schemas.microsoft.com/office/drawing/2014/main" id="{7825944E-A130-EC1A-B341-AD2EE747D6DD}"/>
              </a:ext>
            </a:extLst>
          </p:cNvPr>
          <p:cNvSpPr/>
          <p:nvPr/>
        </p:nvSpPr>
        <p:spPr>
          <a:xfrm rot="1962078">
            <a:off x="9393750" y="1131832"/>
            <a:ext cx="720000" cy="2880000"/>
          </a:xfrm>
          <a:prstGeom prst="roundRect">
            <a:avLst>
              <a:gd name="adj" fmla="val 50000"/>
            </a:avLst>
          </a:prstGeom>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2" name="Rectangle: Rounded Corners 21">
            <a:extLst>
              <a:ext uri="{FF2B5EF4-FFF2-40B4-BE49-F238E27FC236}">
                <a16:creationId xmlns:a16="http://schemas.microsoft.com/office/drawing/2014/main" id="{18D701E1-BC29-500A-4BB6-0B8787F8EB18}"/>
              </a:ext>
            </a:extLst>
          </p:cNvPr>
          <p:cNvSpPr/>
          <p:nvPr/>
        </p:nvSpPr>
        <p:spPr>
          <a:xfrm rot="1962078">
            <a:off x="9741511" y="2233461"/>
            <a:ext cx="720000" cy="2880000"/>
          </a:xfrm>
          <a:prstGeom prst="roundRect">
            <a:avLst>
              <a:gd name="adj" fmla="val 50000"/>
            </a:avLst>
          </a:prstGeom>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3" name="Rectangle: Rounded Corners 22">
            <a:extLst>
              <a:ext uri="{FF2B5EF4-FFF2-40B4-BE49-F238E27FC236}">
                <a16:creationId xmlns:a16="http://schemas.microsoft.com/office/drawing/2014/main" id="{D65F7E7F-18EB-641F-AFCB-E3DB272EA287}"/>
              </a:ext>
            </a:extLst>
          </p:cNvPr>
          <p:cNvSpPr/>
          <p:nvPr/>
        </p:nvSpPr>
        <p:spPr>
          <a:xfrm rot="1962078">
            <a:off x="10089272" y="3335091"/>
            <a:ext cx="720000" cy="2880000"/>
          </a:xfrm>
          <a:prstGeom prst="roundRect">
            <a:avLst>
              <a:gd name="adj" fmla="val 50000"/>
            </a:avLst>
          </a:prstGeom>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71008082-B815-CD25-691C-CE3F18693735}"/>
              </a:ext>
            </a:extLst>
          </p:cNvPr>
          <p:cNvSpPr/>
          <p:nvPr/>
        </p:nvSpPr>
        <p:spPr>
          <a:xfrm>
            <a:off x="2248870" y="1554357"/>
            <a:ext cx="9104929" cy="4893143"/>
          </a:xfrm>
          <a:prstGeom prst="roundRect">
            <a:avLst/>
          </a:prstGeom>
          <a:solidFill>
            <a:schemeClr val="tx1">
              <a:alpha val="41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800" b="1"/>
              <a:t>Overview</a:t>
            </a:r>
            <a:r>
              <a:rPr lang="en-US" sz="2400" b="1"/>
              <a:t> : </a:t>
            </a:r>
          </a:p>
          <a:p>
            <a:r>
              <a:rPr lang="en-US" sz="2400">
                <a:solidFill>
                  <a:srgbClr val="ECECEC"/>
                </a:solidFill>
                <a:latin typeface="Söhne"/>
              </a:rPr>
              <a:t>                          </a:t>
            </a:r>
            <a:r>
              <a:rPr lang="en-US" sz="2400" b="0" i="0">
                <a:solidFill>
                  <a:srgbClr val="ECECEC"/>
                </a:solidFill>
                <a:effectLst/>
                <a:latin typeface="Söhne"/>
              </a:rPr>
              <a:t>, a prominent retail giant, operates over 50 supermarkets in southern India. Renowned for its diverse product range and customer-centric approach, it provides a seamless shopping experience. </a:t>
            </a:r>
          </a:p>
          <a:p>
            <a:endParaRPr lang="en-US" sz="2400">
              <a:solidFill>
                <a:srgbClr val="ECECEC"/>
              </a:solidFill>
              <a:latin typeface="Sohne"/>
            </a:endParaRPr>
          </a:p>
          <a:p>
            <a:pPr algn="just"/>
            <a:r>
              <a:rPr lang="en-US" sz="2400" b="0" i="0">
                <a:effectLst/>
                <a:latin typeface="Sohne"/>
              </a:rPr>
              <a:t>All their 50 stores ran a massive promotion during the Diwali 2023 and Sankranti 2024 (festive time in India) on their </a:t>
            </a:r>
            <a:r>
              <a:rPr lang="en-US" sz="2400" b="0" i="0" err="1">
                <a:effectLst/>
                <a:latin typeface="Sohne"/>
              </a:rPr>
              <a:t>AtliQ</a:t>
            </a:r>
            <a:r>
              <a:rPr lang="en-US" sz="2400" b="0" i="0">
                <a:effectLst/>
                <a:latin typeface="Sohne"/>
              </a:rPr>
              <a:t> branded products. Now the sales director wants to understand which promotions did well and which did not so that they can make informed decisions for their next promotional period.</a:t>
            </a:r>
            <a:endParaRPr lang="en-IN" sz="2400"/>
          </a:p>
        </p:txBody>
      </p:sp>
      <p:sp>
        <p:nvSpPr>
          <p:cNvPr id="5" name="TextBox 4">
            <a:extLst>
              <a:ext uri="{FF2B5EF4-FFF2-40B4-BE49-F238E27FC236}">
                <a16:creationId xmlns:a16="http://schemas.microsoft.com/office/drawing/2014/main" id="{C5E05410-CFEA-C82D-59CA-FBFA939CA7B5}"/>
              </a:ext>
            </a:extLst>
          </p:cNvPr>
          <p:cNvSpPr txBox="1"/>
          <p:nvPr/>
        </p:nvSpPr>
        <p:spPr>
          <a:xfrm>
            <a:off x="2416449" y="2371777"/>
            <a:ext cx="2029603" cy="400110"/>
          </a:xfrm>
          <a:prstGeom prst="rect">
            <a:avLst/>
          </a:prstGeom>
          <a:noFill/>
        </p:spPr>
        <p:txBody>
          <a:bodyPr wrap="square" rtlCol="0">
            <a:spAutoFit/>
          </a:bodyPr>
          <a:lstStyle/>
          <a:p>
            <a:pPr algn="ctr"/>
            <a:r>
              <a:rPr lang="en-US" sz="2000">
                <a:solidFill>
                  <a:schemeClr val="bg1"/>
                </a:solidFill>
                <a:latin typeface="Arial Black" panose="020B0A04020102020204" pitchFamily="34" charset="0"/>
              </a:rPr>
              <a:t>ATLIQ MART</a:t>
            </a:r>
            <a:endParaRPr lang="en-IN" sz="2000">
              <a:solidFill>
                <a:schemeClr val="bg1"/>
              </a:solidFill>
              <a:latin typeface="Arial Black" panose="020B0A04020102020204" pitchFamily="34" charset="0"/>
            </a:endParaRPr>
          </a:p>
        </p:txBody>
      </p:sp>
    </p:spTree>
    <p:extLst>
      <p:ext uri="{BB962C8B-B14F-4D97-AF65-F5344CB8AC3E}">
        <p14:creationId xmlns:p14="http://schemas.microsoft.com/office/powerpoint/2010/main" val="218964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4.375E-6 -1.85185E-6 L 0.05443 -0.14699 " pathEditMode="relative" rAng="0" ptsTypes="AA">
                                      <p:cBhvr>
                                        <p:cTn id="6" dur="2000" fill="hold"/>
                                        <p:tgtEl>
                                          <p:spTgt spid="17"/>
                                        </p:tgtEl>
                                        <p:attrNameLst>
                                          <p:attrName>ppt_x</p:attrName>
                                          <p:attrName>ppt_y</p:attrName>
                                        </p:attrNameLst>
                                      </p:cBhvr>
                                      <p:rCtr x="2721" y="-7361"/>
                                    </p:animMotion>
                                  </p:childTnLst>
                                </p:cTn>
                              </p:par>
                              <p:par>
                                <p:cTn id="7" presetID="56" presetClass="path" presetSubtype="0" repeatCount="indefinite" accel="50000" decel="50000" autoRev="1" fill="hold" grpId="0" nodeType="withEffect">
                                  <p:stCondLst>
                                    <p:cond delay="500"/>
                                  </p:stCondLst>
                                  <p:childTnLst>
                                    <p:animMotion origin="layout" path="M 0 5.55112E-17 L 0.05443 -0.14699 " pathEditMode="relative" rAng="0" ptsTypes="AA">
                                      <p:cBhvr>
                                        <p:cTn id="8" dur="2000" fill="hold"/>
                                        <p:tgtEl>
                                          <p:spTgt spid="21"/>
                                        </p:tgtEl>
                                        <p:attrNameLst>
                                          <p:attrName>ppt_x</p:attrName>
                                          <p:attrName>ppt_y</p:attrName>
                                        </p:attrNameLst>
                                      </p:cBhvr>
                                      <p:rCtr x="2721" y="-7361"/>
                                    </p:animMotion>
                                  </p:childTnLst>
                                </p:cTn>
                              </p:par>
                              <p:par>
                                <p:cTn id="9" presetID="56" presetClass="path" presetSubtype="0" repeatCount="indefinite" accel="50000" decel="50000" autoRev="1" fill="hold" grpId="0" nodeType="withEffect">
                                  <p:stCondLst>
                                    <p:cond delay="1000"/>
                                  </p:stCondLst>
                                  <p:childTnLst>
                                    <p:animMotion origin="layout" path="M 4.375E-6 1.85185E-6 L 0.05442 -0.14699 " pathEditMode="relative" rAng="0" ptsTypes="AA">
                                      <p:cBhvr>
                                        <p:cTn id="10" dur="2000" fill="hold"/>
                                        <p:tgtEl>
                                          <p:spTgt spid="22"/>
                                        </p:tgtEl>
                                        <p:attrNameLst>
                                          <p:attrName>ppt_x</p:attrName>
                                          <p:attrName>ppt_y</p:attrName>
                                        </p:attrNameLst>
                                      </p:cBhvr>
                                      <p:rCtr x="2721" y="-7361"/>
                                    </p:animMotion>
                                  </p:childTnLst>
                                </p:cTn>
                              </p:par>
                              <p:par>
                                <p:cTn id="11" presetID="56" presetClass="path" presetSubtype="0" repeatCount="indefinite" accel="50000" decel="50000" autoRev="1" fill="hold" grpId="0" nodeType="withEffect">
                                  <p:stCondLst>
                                    <p:cond delay="1500"/>
                                  </p:stCondLst>
                                  <p:childTnLst>
                                    <p:animMotion origin="layout" path="M -1.25E-6 3.7037E-6 L 0.05443 -0.14699 " pathEditMode="relative" rAng="0" ptsTypes="AA">
                                      <p:cBhvr>
                                        <p:cTn id="12" dur="2000" fill="hold"/>
                                        <p:tgtEl>
                                          <p:spTgt spid="23"/>
                                        </p:tgtEl>
                                        <p:attrNameLst>
                                          <p:attrName>ppt_x</p:attrName>
                                          <p:attrName>ppt_y</p:attrName>
                                        </p:attrNameLst>
                                      </p:cBhvr>
                                      <p:rCtr x="2721" y="-7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DDE3F13-4FF7-3ACF-EE7F-D7AC2F77D6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BC723-95D2-60C6-070B-10E9B05F5EC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1CA178D-DD46-99A0-A948-C2F61C8307D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0C529C1-2E37-FFFB-35C4-675F9CFDFD4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23591" y="-26508"/>
            <a:ext cx="12286248" cy="6911015"/>
          </a:xfrm>
          <a:prstGeom prst="rect">
            <a:avLst/>
          </a:prstGeom>
        </p:spPr>
      </p:pic>
      <p:sp>
        <p:nvSpPr>
          <p:cNvPr id="14" name="Oval 13">
            <a:extLst>
              <a:ext uri="{FF2B5EF4-FFF2-40B4-BE49-F238E27FC236}">
                <a16:creationId xmlns:a16="http://schemas.microsoft.com/office/drawing/2014/main" id="{2DB9399A-7206-A748-3574-27ADA3888314}"/>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descr="Add-in content for Microsoft Power BI.">
                <a:extLst>
                  <a:ext uri="{FF2B5EF4-FFF2-40B4-BE49-F238E27FC236}">
                    <a16:creationId xmlns:a16="http://schemas.microsoft.com/office/drawing/2014/main" id="{ABBA8F9D-8EFF-43DD-05B4-55BC965ECDA1}"/>
                  </a:ext>
                </a:extLst>
              </p:cNvPr>
              <p:cNvGraphicFramePr>
                <a:graphicFrameLocks noGrp="1"/>
              </p:cNvGraphicFramePr>
              <p:nvPr/>
            </p:nvGraphicFramePr>
            <p:xfrm>
              <a:off x="875488" y="778213"/>
              <a:ext cx="10643681" cy="5856052"/>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4" name="Add-in" descr="Add-in content for Microsoft Power BI.">
                <a:extLst>
                  <a:ext uri="{FF2B5EF4-FFF2-40B4-BE49-F238E27FC236}">
                    <a16:creationId xmlns:a16="http://schemas.microsoft.com/office/drawing/2014/main" id="{ABBA8F9D-8EFF-43DD-05B4-55BC965ECDA1}"/>
                  </a:ext>
                </a:extLst>
              </p:cNvPr>
              <p:cNvPicPr>
                <a:picLocks noGrp="1" noRot="1" noChangeAspect="1" noMove="1" noResize="1" noEditPoints="1" noAdjustHandles="1" noChangeArrowheads="1" noChangeShapeType="1"/>
              </p:cNvPicPr>
              <p:nvPr/>
            </p:nvPicPr>
            <p:blipFill>
              <a:blip r:embed="rId7"/>
              <a:stretch>
                <a:fillRect/>
              </a:stretch>
            </p:blipFill>
            <p:spPr>
              <a:xfrm>
                <a:off x="875488" y="778213"/>
                <a:ext cx="10643681" cy="5856052"/>
              </a:xfrm>
              <a:prstGeom prst="rect">
                <a:avLst/>
              </a:prstGeom>
            </p:spPr>
          </p:pic>
        </mc:Fallback>
      </mc:AlternateContent>
      <p:sp>
        <p:nvSpPr>
          <p:cNvPr id="6" name="TextBox 5">
            <a:extLst>
              <a:ext uri="{FF2B5EF4-FFF2-40B4-BE49-F238E27FC236}">
                <a16:creationId xmlns:a16="http://schemas.microsoft.com/office/drawing/2014/main" id="{BFD61E12-FEEB-B539-07C6-0419F9C89180}"/>
              </a:ext>
            </a:extLst>
          </p:cNvPr>
          <p:cNvSpPr txBox="1"/>
          <p:nvPr/>
        </p:nvSpPr>
        <p:spPr>
          <a:xfrm>
            <a:off x="1766410" y="75971"/>
            <a:ext cx="8861836"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PROMOTIONS ANALYSIS</a:t>
            </a:r>
          </a:p>
        </p:txBody>
      </p:sp>
    </p:spTree>
    <p:extLst>
      <p:ext uri="{BB962C8B-B14F-4D97-AF65-F5344CB8AC3E}">
        <p14:creationId xmlns:p14="http://schemas.microsoft.com/office/powerpoint/2010/main" val="1690457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DDE3F13-4FF7-3ACF-EE7F-D7AC2F77D6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BC723-95D2-60C6-070B-10E9B05F5EC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1CA178D-DD46-99A0-A948-C2F61C8307D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0C529C1-2E37-FFFB-35C4-675F9CFDFD4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23591" y="-26508"/>
            <a:ext cx="12286248" cy="6911015"/>
          </a:xfrm>
          <a:prstGeom prst="rect">
            <a:avLst/>
          </a:prstGeom>
        </p:spPr>
      </p:pic>
      <p:sp>
        <p:nvSpPr>
          <p:cNvPr id="14" name="Oval 13">
            <a:extLst>
              <a:ext uri="{FF2B5EF4-FFF2-40B4-BE49-F238E27FC236}">
                <a16:creationId xmlns:a16="http://schemas.microsoft.com/office/drawing/2014/main" id="{2DB9399A-7206-A748-3574-27ADA3888314}"/>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D61E12-FEEB-B539-07C6-0419F9C89180}"/>
              </a:ext>
            </a:extLst>
          </p:cNvPr>
          <p:cNvSpPr txBox="1"/>
          <p:nvPr/>
        </p:nvSpPr>
        <p:spPr>
          <a:xfrm>
            <a:off x="1" y="30133"/>
            <a:ext cx="2546430" cy="707886"/>
          </a:xfrm>
          <a:prstGeom prst="rect">
            <a:avLst/>
          </a:prstGeom>
          <a:noFill/>
        </p:spPr>
        <p:txBody>
          <a:bodyPr wrap="square" rtlCol="0">
            <a:spAutoFit/>
          </a:bodyPr>
          <a:lstStyle/>
          <a:p>
            <a:pPr algn="ctr"/>
            <a:r>
              <a:rPr lang="en-US" sz="2000" dirty="0">
                <a:solidFill>
                  <a:schemeClr val="bg1">
                    <a:lumMod val="95000"/>
                  </a:schemeClr>
                </a:solidFill>
                <a:latin typeface="Arial Black" panose="020B0A04020102020204" pitchFamily="34" charset="0"/>
              </a:rPr>
              <a:t>PROMOTIONS ANALYSIS</a:t>
            </a:r>
          </a:p>
        </p:txBody>
      </p:sp>
      <p:sp>
        <p:nvSpPr>
          <p:cNvPr id="7" name="TextBox 6">
            <a:extLst>
              <a:ext uri="{FF2B5EF4-FFF2-40B4-BE49-F238E27FC236}">
                <a16:creationId xmlns:a16="http://schemas.microsoft.com/office/drawing/2014/main" id="{739A3A35-8F56-F153-E30D-D010759BEFF3}"/>
              </a:ext>
            </a:extLst>
          </p:cNvPr>
          <p:cNvSpPr txBox="1"/>
          <p:nvPr/>
        </p:nvSpPr>
        <p:spPr>
          <a:xfrm>
            <a:off x="1766410" y="75971"/>
            <a:ext cx="8861836"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INSIGHTS</a:t>
            </a:r>
          </a:p>
        </p:txBody>
      </p:sp>
      <p:pic>
        <p:nvPicPr>
          <p:cNvPr id="8" name="Picture 7">
            <a:extLst>
              <a:ext uri="{FF2B5EF4-FFF2-40B4-BE49-F238E27FC236}">
                <a16:creationId xmlns:a16="http://schemas.microsoft.com/office/drawing/2014/main" id="{1619CA36-B592-BFAE-0835-B039CBA0DBAD}"/>
              </a:ext>
            </a:extLst>
          </p:cNvPr>
          <p:cNvPicPr>
            <a:picLocks noChangeAspect="1"/>
          </p:cNvPicPr>
          <p:nvPr/>
        </p:nvPicPr>
        <p:blipFill rotWithShape="1">
          <a:blip r:embed="rId6">
            <a:extLst>
              <a:ext uri="{28A0092B-C50C-407E-A947-70E740481C1C}">
                <a14:useLocalDpi xmlns:a14="http://schemas.microsoft.com/office/drawing/2010/main" val="0"/>
              </a:ext>
            </a:extLst>
          </a:blip>
          <a:srcRect l="2707" t="3704" r="2707" b="8719"/>
          <a:stretch/>
        </p:blipFill>
        <p:spPr>
          <a:xfrm>
            <a:off x="1058382" y="1182947"/>
            <a:ext cx="1692334" cy="1692334"/>
          </a:xfrm>
          <a:prstGeom prst="flowChartConnector">
            <a:avLst/>
          </a:prstGeom>
          <a:ln w="63500">
            <a:solidFill>
              <a:schemeClr val="bg1"/>
            </a:solidFill>
          </a:ln>
        </p:spPr>
      </p:pic>
      <p:sp>
        <p:nvSpPr>
          <p:cNvPr id="9" name="Rectangle: Rounded Corners 8">
            <a:extLst>
              <a:ext uri="{FF2B5EF4-FFF2-40B4-BE49-F238E27FC236}">
                <a16:creationId xmlns:a16="http://schemas.microsoft.com/office/drawing/2014/main" id="{018FE077-4779-D7E0-2817-B48E8E24B267}"/>
              </a:ext>
            </a:extLst>
          </p:cNvPr>
          <p:cNvSpPr/>
          <p:nvPr/>
        </p:nvSpPr>
        <p:spPr>
          <a:xfrm>
            <a:off x="5588001" y="1377891"/>
            <a:ext cx="5288884" cy="4396869"/>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mj-lt"/>
              <a:buAutoNum type="arabicPeriod"/>
            </a:pPr>
            <a:r>
              <a:rPr lang="en-US" b="0" i="0" dirty="0">
                <a:solidFill>
                  <a:srgbClr val="ECECEC"/>
                </a:solidFill>
                <a:effectLst/>
                <a:latin typeface="Söhne"/>
              </a:rPr>
              <a:t>The "Buy One, Get One Free" (BOGOF) promotion achieved notable success in both ISU and ISU% metrics.</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The "500 Cashback" promotion ranked highest in terms of IR%.</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Promotions utilizing percentage discounts showed negative impacts on IR%.</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Specifically, the 25% off offer emerged as the least performing promotion type.</a:t>
            </a:r>
          </a:p>
          <a:p>
            <a:endParaRPr lang="en-US" dirty="0"/>
          </a:p>
        </p:txBody>
      </p:sp>
      <p:pic>
        <p:nvPicPr>
          <p:cNvPr id="10" name="Picture 9">
            <a:extLst>
              <a:ext uri="{FF2B5EF4-FFF2-40B4-BE49-F238E27FC236}">
                <a16:creationId xmlns:a16="http://schemas.microsoft.com/office/drawing/2014/main" id="{B1E8CCF7-9105-D8EB-2C15-B7AB6C2C03FA}"/>
              </a:ext>
            </a:extLst>
          </p:cNvPr>
          <p:cNvPicPr>
            <a:picLocks noChangeAspect="1"/>
          </p:cNvPicPr>
          <p:nvPr/>
        </p:nvPicPr>
        <p:blipFill rotWithShape="1">
          <a:blip r:embed="rId7">
            <a:extLst>
              <a:ext uri="{28A0092B-C50C-407E-A947-70E740481C1C}">
                <a14:useLocalDpi xmlns:a14="http://schemas.microsoft.com/office/drawing/2010/main" val="0"/>
              </a:ext>
            </a:extLst>
          </a:blip>
          <a:srcRect l="16367" r="15366" b="12479"/>
          <a:stretch/>
        </p:blipFill>
        <p:spPr>
          <a:xfrm>
            <a:off x="3085253" y="2152720"/>
            <a:ext cx="1972239" cy="1972239"/>
          </a:xfrm>
          <a:prstGeom prst="flowChartConnector">
            <a:avLst/>
          </a:prstGeom>
          <a:ln w="63500">
            <a:solidFill>
              <a:schemeClr val="bg1"/>
            </a:solidFill>
          </a:ln>
        </p:spPr>
      </p:pic>
      <p:pic>
        <p:nvPicPr>
          <p:cNvPr id="11" name="Picture 10">
            <a:extLst>
              <a:ext uri="{FF2B5EF4-FFF2-40B4-BE49-F238E27FC236}">
                <a16:creationId xmlns:a16="http://schemas.microsoft.com/office/drawing/2014/main" id="{7F1E6EB3-3D92-5838-DB6D-3BD4976DE459}"/>
              </a:ext>
            </a:extLst>
          </p:cNvPr>
          <p:cNvPicPr>
            <a:picLocks noChangeAspect="1"/>
          </p:cNvPicPr>
          <p:nvPr/>
        </p:nvPicPr>
        <p:blipFill rotWithShape="1">
          <a:blip r:embed="rId8">
            <a:extLst>
              <a:ext uri="{28A0092B-C50C-407E-A947-70E740481C1C}">
                <a14:useLocalDpi xmlns:a14="http://schemas.microsoft.com/office/drawing/2010/main" val="0"/>
              </a:ext>
            </a:extLst>
          </a:blip>
          <a:srcRect l="16177" t="3000" r="13623" b="11872"/>
          <a:stretch/>
        </p:blipFill>
        <p:spPr>
          <a:xfrm>
            <a:off x="1420973" y="5366903"/>
            <a:ext cx="522786" cy="494486"/>
          </a:xfrm>
          <a:prstGeom prst="flowChartConnector">
            <a:avLst/>
          </a:prstGeom>
          <a:ln w="63500">
            <a:solidFill>
              <a:schemeClr val="bg1"/>
            </a:solidFill>
          </a:ln>
        </p:spPr>
      </p:pic>
      <p:pic>
        <p:nvPicPr>
          <p:cNvPr id="12" name="Picture 11">
            <a:extLst>
              <a:ext uri="{FF2B5EF4-FFF2-40B4-BE49-F238E27FC236}">
                <a16:creationId xmlns:a16="http://schemas.microsoft.com/office/drawing/2014/main" id="{9953AE64-141E-1FD1-ADCA-6EC4E95D81D2}"/>
              </a:ext>
            </a:extLst>
          </p:cNvPr>
          <p:cNvPicPr>
            <a:picLocks noChangeAspect="1"/>
          </p:cNvPicPr>
          <p:nvPr/>
        </p:nvPicPr>
        <p:blipFill rotWithShape="1">
          <a:blip r:embed="rId9">
            <a:extLst>
              <a:ext uri="{28A0092B-C50C-407E-A947-70E740481C1C}">
                <a14:useLocalDpi xmlns:a14="http://schemas.microsoft.com/office/drawing/2010/main" val="0"/>
              </a:ext>
            </a:extLst>
          </a:blip>
          <a:srcRect l="15373" t="2999" r="18227" b="11873"/>
          <a:stretch/>
        </p:blipFill>
        <p:spPr>
          <a:xfrm>
            <a:off x="1233432" y="4190563"/>
            <a:ext cx="671117" cy="671117"/>
          </a:xfrm>
          <a:prstGeom prst="flowChartConnector">
            <a:avLst/>
          </a:prstGeom>
          <a:ln w="63500">
            <a:solidFill>
              <a:schemeClr val="bg1"/>
            </a:solidFill>
          </a:ln>
        </p:spPr>
      </p:pic>
      <p:pic>
        <p:nvPicPr>
          <p:cNvPr id="13" name="Picture 12">
            <a:extLst>
              <a:ext uri="{FF2B5EF4-FFF2-40B4-BE49-F238E27FC236}">
                <a16:creationId xmlns:a16="http://schemas.microsoft.com/office/drawing/2014/main" id="{4BD58455-82C5-3F84-AE15-F6B6373EEEEE}"/>
              </a:ext>
            </a:extLst>
          </p:cNvPr>
          <p:cNvPicPr>
            <a:picLocks noChangeAspect="1"/>
          </p:cNvPicPr>
          <p:nvPr/>
        </p:nvPicPr>
        <p:blipFill rotWithShape="1">
          <a:blip r:embed="rId10">
            <a:extLst>
              <a:ext uri="{28A0092B-C50C-407E-A947-70E740481C1C}">
                <a14:useLocalDpi xmlns:a14="http://schemas.microsoft.com/office/drawing/2010/main" val="0"/>
              </a:ext>
            </a:extLst>
          </a:blip>
          <a:srcRect l="749" r="749"/>
          <a:stretch/>
        </p:blipFill>
        <p:spPr>
          <a:xfrm>
            <a:off x="2588685" y="4466903"/>
            <a:ext cx="900000" cy="900000"/>
          </a:xfrm>
          <a:prstGeom prst="flowChartConnector">
            <a:avLst/>
          </a:prstGeom>
          <a:ln w="63500">
            <a:solidFill>
              <a:schemeClr val="bg1"/>
            </a:solidFill>
          </a:ln>
        </p:spPr>
      </p:pic>
    </p:spTree>
    <p:extLst>
      <p:ext uri="{BB962C8B-B14F-4D97-AF65-F5344CB8AC3E}">
        <p14:creationId xmlns:p14="http://schemas.microsoft.com/office/powerpoint/2010/main" val="2832570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E61AD0E-F4A7-DA90-307C-49B62EA73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09DCB-3D2A-B7FA-D7E7-544E87721D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A0F923-E765-B0F0-5C54-CD325DA8EB92}"/>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53ED3298-6D24-EC4B-113F-F8746C90126E}"/>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710910C-1213-7266-257C-928FC9720CCF}"/>
              </a:ext>
            </a:extLst>
          </p:cNvPr>
          <p:cNvSpPr txBox="1"/>
          <p:nvPr/>
        </p:nvSpPr>
        <p:spPr>
          <a:xfrm>
            <a:off x="3224096" y="3826429"/>
            <a:ext cx="5603132" cy="1569660"/>
          </a:xfrm>
          <a:prstGeom prst="rect">
            <a:avLst/>
          </a:prstGeom>
          <a:noFill/>
        </p:spPr>
        <p:txBody>
          <a:bodyPr wrap="square" rtlCol="0">
            <a:spAutoFit/>
          </a:bodyPr>
          <a:lstStyle/>
          <a:p>
            <a:pPr algn="ctr"/>
            <a:r>
              <a:rPr lang="en-US" sz="4800" dirty="0">
                <a:solidFill>
                  <a:schemeClr val="bg1">
                    <a:lumMod val="95000"/>
                  </a:schemeClr>
                </a:solidFill>
                <a:latin typeface="Arial Black" panose="020B0A04020102020204" pitchFamily="34" charset="0"/>
              </a:rPr>
              <a:t>PRODUCTS ANALYSIS</a:t>
            </a:r>
          </a:p>
        </p:txBody>
      </p:sp>
      <p:pic>
        <p:nvPicPr>
          <p:cNvPr id="7" name="Picture 6">
            <a:extLst>
              <a:ext uri="{FF2B5EF4-FFF2-40B4-BE49-F238E27FC236}">
                <a16:creationId xmlns:a16="http://schemas.microsoft.com/office/drawing/2014/main" id="{EB115BC1-FDEE-4887-C6EE-3BB2016D8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505" y="957382"/>
            <a:ext cx="4231147" cy="2793245"/>
          </a:xfrm>
          <a:prstGeom prst="rect">
            <a:avLst/>
          </a:prstGeom>
        </p:spPr>
      </p:pic>
    </p:spTree>
    <p:extLst>
      <p:ext uri="{BB962C8B-B14F-4D97-AF65-F5344CB8AC3E}">
        <p14:creationId xmlns:p14="http://schemas.microsoft.com/office/powerpoint/2010/main" val="1769270515"/>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4371AA9-B625-833C-5CCB-B700813346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A5867-179B-39F8-2603-296C64B9DA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4D32DC1-244C-FAEA-6A99-EBB68F959A85}"/>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16216885-ACAD-1DED-70F5-60656FFC51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2C2C5DE-15B1-6325-BE39-63F0441406B7}"/>
              </a:ext>
            </a:extLst>
          </p:cNvPr>
          <p:cNvSpPr>
            <a:spLocks noChangeAspect="1"/>
          </p:cNvSpPr>
          <p:nvPr/>
        </p:nvSpPr>
        <p:spPr>
          <a:xfrm>
            <a:off x="-1570893" y="-4186641"/>
            <a:ext cx="15333785" cy="16026139"/>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3A3986-BC0E-455E-CE11-40C203A44C68}"/>
              </a:ext>
            </a:extLst>
          </p:cNvPr>
          <p:cNvSpPr txBox="1"/>
          <p:nvPr/>
        </p:nvSpPr>
        <p:spPr>
          <a:xfrm>
            <a:off x="1811049" y="104576"/>
            <a:ext cx="8697982"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PRODUCTS ANALYSIS</a:t>
            </a:r>
          </a:p>
        </p:txBody>
      </p:sp>
      <p:pic>
        <p:nvPicPr>
          <p:cNvPr id="7" name="Picture 6">
            <a:extLst>
              <a:ext uri="{FF2B5EF4-FFF2-40B4-BE49-F238E27FC236}">
                <a16:creationId xmlns:a16="http://schemas.microsoft.com/office/drawing/2014/main" id="{1E049AA8-DF0C-8BBD-6A07-3A5C57DFA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5185" y="106192"/>
            <a:ext cx="985766" cy="650766"/>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Add-in" descr="Add-in content for Microsoft Power BI.">
                <a:extLst>
                  <a:ext uri="{FF2B5EF4-FFF2-40B4-BE49-F238E27FC236}">
                    <a16:creationId xmlns:a16="http://schemas.microsoft.com/office/drawing/2014/main" id="{2889586C-1995-B992-4957-0BA644717BD7}"/>
                  </a:ext>
                </a:extLst>
              </p:cNvPr>
              <p:cNvGraphicFramePr>
                <a:graphicFrameLocks noGrp="1"/>
              </p:cNvGraphicFramePr>
              <p:nvPr>
                <p:extLst>
                  <p:ext uri="{D42A27DB-BD31-4B8C-83A1-F6EECF244321}">
                    <p14:modId xmlns:p14="http://schemas.microsoft.com/office/powerpoint/2010/main" val="332708225"/>
                  </p:ext>
                </p:extLst>
              </p:nvPr>
            </p:nvGraphicFramePr>
            <p:xfrm>
              <a:off x="1037274" y="978593"/>
              <a:ext cx="10245532" cy="5739249"/>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13" name="Add-in" descr="Add-in content for Microsoft Power BI.">
                <a:extLst>
                  <a:ext uri="{FF2B5EF4-FFF2-40B4-BE49-F238E27FC236}">
                    <a16:creationId xmlns:a16="http://schemas.microsoft.com/office/drawing/2014/main" id="{2889586C-1995-B992-4957-0BA644717BD7}"/>
                  </a:ext>
                </a:extLst>
              </p:cNvPr>
              <p:cNvPicPr>
                <a:picLocks noGrp="1" noRot="1" noChangeAspect="1" noMove="1" noResize="1" noEditPoints="1" noAdjustHandles="1" noChangeArrowheads="1" noChangeShapeType="1"/>
              </p:cNvPicPr>
              <p:nvPr/>
            </p:nvPicPr>
            <p:blipFill>
              <a:blip r:embed="rId7"/>
              <a:stretch>
                <a:fillRect/>
              </a:stretch>
            </p:blipFill>
            <p:spPr>
              <a:xfrm>
                <a:off x="1037274" y="978593"/>
                <a:ext cx="10245532" cy="5739249"/>
              </a:xfrm>
              <a:prstGeom prst="rect">
                <a:avLst/>
              </a:prstGeom>
            </p:spPr>
          </p:pic>
        </mc:Fallback>
      </mc:AlternateContent>
    </p:spTree>
    <p:extLst>
      <p:ext uri="{BB962C8B-B14F-4D97-AF65-F5344CB8AC3E}">
        <p14:creationId xmlns:p14="http://schemas.microsoft.com/office/powerpoint/2010/main" val="2109567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DDE3F13-4FF7-3ACF-EE7F-D7AC2F77D6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BC723-95D2-60C6-070B-10E9B05F5EC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1CA178D-DD46-99A0-A948-C2F61C8307D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0C529C1-2E37-FFFB-35C4-675F9CFDFD4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23591" y="-26508"/>
            <a:ext cx="12286248" cy="6911015"/>
          </a:xfrm>
          <a:prstGeom prst="rect">
            <a:avLst/>
          </a:prstGeom>
        </p:spPr>
      </p:pic>
      <p:sp>
        <p:nvSpPr>
          <p:cNvPr id="14" name="Oval 13">
            <a:extLst>
              <a:ext uri="{FF2B5EF4-FFF2-40B4-BE49-F238E27FC236}">
                <a16:creationId xmlns:a16="http://schemas.microsoft.com/office/drawing/2014/main" id="{2DB9399A-7206-A748-3574-27ADA3888314}"/>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9A3A35-8F56-F153-E30D-D010759BEFF3}"/>
              </a:ext>
            </a:extLst>
          </p:cNvPr>
          <p:cNvSpPr txBox="1"/>
          <p:nvPr/>
        </p:nvSpPr>
        <p:spPr>
          <a:xfrm>
            <a:off x="3899155" y="76404"/>
            <a:ext cx="4924325"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INSIGHTS</a:t>
            </a:r>
          </a:p>
        </p:txBody>
      </p:sp>
      <p:sp>
        <p:nvSpPr>
          <p:cNvPr id="9" name="Rectangle: Rounded Corners 8">
            <a:extLst>
              <a:ext uri="{FF2B5EF4-FFF2-40B4-BE49-F238E27FC236}">
                <a16:creationId xmlns:a16="http://schemas.microsoft.com/office/drawing/2014/main" id="{018FE077-4779-D7E0-2817-B48E8E24B267}"/>
              </a:ext>
            </a:extLst>
          </p:cNvPr>
          <p:cNvSpPr/>
          <p:nvPr/>
        </p:nvSpPr>
        <p:spPr>
          <a:xfrm>
            <a:off x="1153391" y="1237479"/>
            <a:ext cx="9723494" cy="5080194"/>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mj-lt"/>
              <a:buAutoNum type="arabicPeriod"/>
            </a:pPr>
            <a:r>
              <a:rPr lang="en-US" b="0" i="0" dirty="0">
                <a:solidFill>
                  <a:srgbClr val="ECECEC"/>
                </a:solidFill>
                <a:effectLst/>
                <a:latin typeface="Söhne"/>
              </a:rPr>
              <a:t>The </a:t>
            </a:r>
            <a:r>
              <a:rPr lang="en-US" b="1" i="1" dirty="0">
                <a:solidFill>
                  <a:srgbClr val="ECECEC"/>
                </a:solidFill>
                <a:effectLst/>
                <a:latin typeface="Söhne"/>
              </a:rPr>
              <a:t>Home Appliance</a:t>
            </a:r>
            <a:r>
              <a:rPr lang="en-US" b="0" i="0" dirty="0">
                <a:solidFill>
                  <a:srgbClr val="ECECEC"/>
                </a:solidFill>
                <a:effectLst/>
                <a:latin typeface="Söhne"/>
              </a:rPr>
              <a:t> category consistently outperformed others in terms of Incremental Sales Units Percentage (ISU%) across all campaigns, indicating its robust performance.</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During the Diwali campaign, the </a:t>
            </a:r>
            <a:r>
              <a:rPr lang="en-US" b="1" i="1" dirty="0">
                <a:solidFill>
                  <a:srgbClr val="ECECEC"/>
                </a:solidFill>
                <a:effectLst/>
                <a:latin typeface="Söhne"/>
              </a:rPr>
              <a:t>Combo1</a:t>
            </a:r>
            <a:r>
              <a:rPr lang="en-US" b="0" i="0" dirty="0">
                <a:solidFill>
                  <a:srgbClr val="ECECEC"/>
                </a:solidFill>
                <a:effectLst/>
                <a:latin typeface="Söhne"/>
              </a:rPr>
              <a:t> Category emerged as the leader in terms of Incremental Revenue Percentage (IR%), but during the Sankranti Campaign, it was surpassed by the </a:t>
            </a:r>
            <a:r>
              <a:rPr lang="en-US" b="1" i="1" dirty="0">
                <a:solidFill>
                  <a:srgbClr val="ECECEC"/>
                </a:solidFill>
                <a:effectLst/>
                <a:latin typeface="Söhne"/>
              </a:rPr>
              <a:t>Home Appliances</a:t>
            </a:r>
            <a:r>
              <a:rPr lang="en-US" b="0" i="0" dirty="0">
                <a:solidFill>
                  <a:srgbClr val="ECECEC"/>
                </a:solidFill>
                <a:effectLst/>
                <a:latin typeface="Söhne"/>
              </a:rPr>
              <a:t> category, showcasing dynamic shifts in performance across campaigns.</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Despite experiencing a notable 25% increase in units sold (ISU%), the </a:t>
            </a:r>
            <a:r>
              <a:rPr lang="en-US" b="1" i="1" dirty="0">
                <a:solidFill>
                  <a:srgbClr val="ECECEC"/>
                </a:solidFill>
                <a:effectLst/>
                <a:latin typeface="Söhne"/>
              </a:rPr>
              <a:t>Personal Care</a:t>
            </a:r>
            <a:r>
              <a:rPr lang="en-US" b="0" i="0" dirty="0">
                <a:solidFill>
                  <a:srgbClr val="ECECEC"/>
                </a:solidFill>
                <a:effectLst/>
                <a:latin typeface="Söhne"/>
              </a:rPr>
              <a:t> category still incurred negative Incremental Revenue Percentage (IR%) overall, highlighting a disparity between sales volume and revenue generation.</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Products featuring the "Buy One, Get One Free" (BOGOF) promotional type consistently emerged as top performers throughout the campaigns, indicating the effectiveness of this promotional strategy.</a:t>
            </a:r>
            <a:endParaRPr lang="en-US" dirty="0"/>
          </a:p>
        </p:txBody>
      </p:sp>
      <p:sp>
        <p:nvSpPr>
          <p:cNvPr id="15" name="TextBox 14">
            <a:extLst>
              <a:ext uri="{FF2B5EF4-FFF2-40B4-BE49-F238E27FC236}">
                <a16:creationId xmlns:a16="http://schemas.microsoft.com/office/drawing/2014/main" id="{3219004D-F079-1EC6-A80E-E506CB02DBF4}"/>
              </a:ext>
            </a:extLst>
          </p:cNvPr>
          <p:cNvSpPr txBox="1"/>
          <p:nvPr/>
        </p:nvSpPr>
        <p:spPr>
          <a:xfrm>
            <a:off x="-161363" y="43721"/>
            <a:ext cx="2541376" cy="707886"/>
          </a:xfrm>
          <a:prstGeom prst="rect">
            <a:avLst/>
          </a:prstGeom>
          <a:noFill/>
        </p:spPr>
        <p:txBody>
          <a:bodyPr wrap="square" rtlCol="0">
            <a:spAutoFit/>
          </a:bodyPr>
          <a:lstStyle>
            <a:defPPr>
              <a:defRPr lang="en-US"/>
            </a:defPPr>
            <a:lvl1pPr algn="ctr">
              <a:defRPr sz="2000">
                <a:solidFill>
                  <a:schemeClr val="bg1">
                    <a:lumMod val="95000"/>
                  </a:schemeClr>
                </a:solidFill>
                <a:latin typeface="Arial Black" panose="020B0A04020102020204" pitchFamily="34" charset="0"/>
              </a:defRPr>
            </a:lvl1pPr>
          </a:lstStyle>
          <a:p>
            <a:r>
              <a:rPr lang="en-US" dirty="0"/>
              <a:t>PRODUCTS ANALYSIS</a:t>
            </a:r>
          </a:p>
        </p:txBody>
      </p:sp>
      <p:pic>
        <p:nvPicPr>
          <p:cNvPr id="16" name="Picture 15">
            <a:extLst>
              <a:ext uri="{FF2B5EF4-FFF2-40B4-BE49-F238E27FC236}">
                <a16:creationId xmlns:a16="http://schemas.microsoft.com/office/drawing/2014/main" id="{C5B832A7-7D4E-C6D8-9468-C2FF7B10B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8035" y="43721"/>
            <a:ext cx="1574640" cy="1039519"/>
          </a:xfrm>
          <a:prstGeom prst="rect">
            <a:avLst/>
          </a:prstGeom>
        </p:spPr>
      </p:pic>
    </p:spTree>
    <p:extLst>
      <p:ext uri="{BB962C8B-B14F-4D97-AF65-F5344CB8AC3E}">
        <p14:creationId xmlns:p14="http://schemas.microsoft.com/office/powerpoint/2010/main" val="3861474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DDE3F13-4FF7-3ACF-EE7F-D7AC2F77D6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BC723-95D2-60C6-070B-10E9B05F5EC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1CA178D-DD46-99A0-A948-C2F61C8307D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0C529C1-2E37-FFFB-35C4-675F9CFDFD4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23591" y="-26508"/>
            <a:ext cx="12286248" cy="6911015"/>
          </a:xfrm>
          <a:prstGeom prst="rect">
            <a:avLst/>
          </a:prstGeom>
        </p:spPr>
      </p:pic>
      <p:sp>
        <p:nvSpPr>
          <p:cNvPr id="14" name="Oval 13">
            <a:extLst>
              <a:ext uri="{FF2B5EF4-FFF2-40B4-BE49-F238E27FC236}">
                <a16:creationId xmlns:a16="http://schemas.microsoft.com/office/drawing/2014/main" id="{2DB9399A-7206-A748-3574-27ADA3888314}"/>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9A3A35-8F56-F153-E30D-D010759BEFF3}"/>
              </a:ext>
            </a:extLst>
          </p:cNvPr>
          <p:cNvSpPr txBox="1"/>
          <p:nvPr/>
        </p:nvSpPr>
        <p:spPr>
          <a:xfrm>
            <a:off x="3899155" y="76404"/>
            <a:ext cx="4924325"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INSIGHTS</a:t>
            </a:r>
          </a:p>
        </p:txBody>
      </p:sp>
      <p:sp>
        <p:nvSpPr>
          <p:cNvPr id="9" name="Rectangle: Rounded Corners 8">
            <a:extLst>
              <a:ext uri="{FF2B5EF4-FFF2-40B4-BE49-F238E27FC236}">
                <a16:creationId xmlns:a16="http://schemas.microsoft.com/office/drawing/2014/main" id="{018FE077-4779-D7E0-2817-B48E8E24B267}"/>
              </a:ext>
            </a:extLst>
          </p:cNvPr>
          <p:cNvSpPr/>
          <p:nvPr/>
        </p:nvSpPr>
        <p:spPr>
          <a:xfrm>
            <a:off x="1153391" y="1237479"/>
            <a:ext cx="9723494" cy="5080194"/>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Font typeface="+mj-lt"/>
              <a:buAutoNum type="arabicPeriod"/>
            </a:pPr>
            <a:r>
              <a:rPr lang="en-US" b="0" i="0" dirty="0">
                <a:solidFill>
                  <a:srgbClr val="ECECEC"/>
                </a:solidFill>
                <a:effectLst/>
                <a:latin typeface="Söhne"/>
              </a:rPr>
              <a:t>The </a:t>
            </a:r>
            <a:r>
              <a:rPr lang="en-US" b="1" i="1" dirty="0">
                <a:solidFill>
                  <a:srgbClr val="ECECEC"/>
                </a:solidFill>
                <a:effectLst/>
                <a:latin typeface="Söhne"/>
              </a:rPr>
              <a:t>Home_Essential_8_Product_Combo </a:t>
            </a:r>
            <a:r>
              <a:rPr lang="en-US" b="0" i="0" dirty="0">
                <a:solidFill>
                  <a:srgbClr val="ECECEC"/>
                </a:solidFill>
                <a:effectLst/>
                <a:latin typeface="Söhne"/>
              </a:rPr>
              <a:t>demonstrated exceptional performance, leading in terms of Incremental Revenue Percentage (IR%).</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Conversely, products such as </a:t>
            </a:r>
            <a:r>
              <a:rPr lang="en-US" dirty="0">
                <a:solidFill>
                  <a:srgbClr val="ECECEC"/>
                </a:solidFill>
                <a:effectLst/>
                <a:latin typeface="Söhne"/>
              </a:rPr>
              <a:t>the</a:t>
            </a:r>
            <a:r>
              <a:rPr lang="en-US" b="1" i="1" dirty="0">
                <a:solidFill>
                  <a:srgbClr val="ECECEC"/>
                </a:solidFill>
                <a:effectLst/>
                <a:latin typeface="Söhne"/>
              </a:rPr>
              <a:t> Fusion_Container_set_of_3 </a:t>
            </a:r>
            <a:r>
              <a:rPr lang="en-US" b="0" i="0" dirty="0">
                <a:solidFill>
                  <a:srgbClr val="ECECEC"/>
                </a:solidFill>
                <a:effectLst/>
                <a:latin typeface="Söhne"/>
              </a:rPr>
              <a:t>and </a:t>
            </a:r>
            <a:r>
              <a:rPr lang="en-US" b="1" i="1" dirty="0" err="1">
                <a:solidFill>
                  <a:srgbClr val="ECECEC"/>
                </a:solidFill>
                <a:effectLst/>
                <a:latin typeface="Söhne"/>
              </a:rPr>
              <a:t>Scrub_Sponge_for_Dishes</a:t>
            </a:r>
            <a:r>
              <a:rPr lang="en-US" b="1" i="1" dirty="0">
                <a:solidFill>
                  <a:srgbClr val="ECECEC"/>
                </a:solidFill>
                <a:effectLst/>
                <a:latin typeface="Söhne"/>
              </a:rPr>
              <a:t> </a:t>
            </a:r>
            <a:r>
              <a:rPr lang="en-US" b="0" i="0" dirty="0">
                <a:solidFill>
                  <a:srgbClr val="ECECEC"/>
                </a:solidFill>
                <a:effectLst/>
                <a:latin typeface="Söhne"/>
              </a:rPr>
              <a:t>exhibited both negative Incremental Revenue Percentage (IR%) and Incremental Sales Units Percentage (ISU%), marking them as the poorest performing products throughout the campaigns.</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1" i="1" dirty="0">
                <a:solidFill>
                  <a:srgbClr val="ECECEC"/>
                </a:solidFill>
                <a:effectLst/>
                <a:latin typeface="Söhne"/>
              </a:rPr>
              <a:t>Groceries and Staples</a:t>
            </a:r>
            <a:r>
              <a:rPr lang="en-US" b="0" i="0" dirty="0">
                <a:solidFill>
                  <a:srgbClr val="ECECEC"/>
                </a:solidFill>
                <a:effectLst/>
                <a:latin typeface="Söhne"/>
              </a:rPr>
              <a:t> collectively accounted for over half (53%) of the Incremental Sales Units (ISU) generated throughout the overall campaign, emphasizing their significance in driving sales.</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The </a:t>
            </a:r>
            <a:r>
              <a:rPr lang="en-US" b="1" i="1" dirty="0">
                <a:solidFill>
                  <a:srgbClr val="ECECEC"/>
                </a:solidFill>
                <a:effectLst/>
                <a:latin typeface="Söhne"/>
              </a:rPr>
              <a:t>Combo1</a:t>
            </a:r>
            <a:r>
              <a:rPr lang="en-US" b="0" i="0" dirty="0">
                <a:solidFill>
                  <a:srgbClr val="ECECEC"/>
                </a:solidFill>
                <a:effectLst/>
                <a:latin typeface="Söhne"/>
              </a:rPr>
              <a:t> Category alone represented a substantial 84% of the Total Incremental Revenue (IR), underscoring its dominance in revenue generation across the campaigns.</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3219004D-F079-1EC6-A80E-E506CB02DBF4}"/>
              </a:ext>
            </a:extLst>
          </p:cNvPr>
          <p:cNvSpPr txBox="1"/>
          <p:nvPr/>
        </p:nvSpPr>
        <p:spPr>
          <a:xfrm>
            <a:off x="-161363" y="43721"/>
            <a:ext cx="2541376" cy="707886"/>
          </a:xfrm>
          <a:prstGeom prst="rect">
            <a:avLst/>
          </a:prstGeom>
          <a:noFill/>
        </p:spPr>
        <p:txBody>
          <a:bodyPr wrap="square" rtlCol="0">
            <a:spAutoFit/>
          </a:bodyPr>
          <a:lstStyle>
            <a:defPPr>
              <a:defRPr lang="en-US"/>
            </a:defPPr>
            <a:lvl1pPr algn="ctr">
              <a:defRPr sz="2000">
                <a:solidFill>
                  <a:schemeClr val="bg1">
                    <a:lumMod val="95000"/>
                  </a:schemeClr>
                </a:solidFill>
                <a:latin typeface="Arial Black" panose="020B0A04020102020204" pitchFamily="34" charset="0"/>
              </a:defRPr>
            </a:lvl1pPr>
          </a:lstStyle>
          <a:p>
            <a:r>
              <a:rPr lang="en-US" dirty="0"/>
              <a:t>PRODUCTS ANALYSIS</a:t>
            </a:r>
          </a:p>
        </p:txBody>
      </p:sp>
      <p:pic>
        <p:nvPicPr>
          <p:cNvPr id="16" name="Picture 15">
            <a:extLst>
              <a:ext uri="{FF2B5EF4-FFF2-40B4-BE49-F238E27FC236}">
                <a16:creationId xmlns:a16="http://schemas.microsoft.com/office/drawing/2014/main" id="{C5B832A7-7D4E-C6D8-9468-C2FF7B10B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8035" y="43721"/>
            <a:ext cx="1574640" cy="1039519"/>
          </a:xfrm>
          <a:prstGeom prst="rect">
            <a:avLst/>
          </a:prstGeom>
        </p:spPr>
      </p:pic>
    </p:spTree>
    <p:extLst>
      <p:ext uri="{BB962C8B-B14F-4D97-AF65-F5344CB8AC3E}">
        <p14:creationId xmlns:p14="http://schemas.microsoft.com/office/powerpoint/2010/main" val="342677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F6F6B6-1F43-8240-EF7F-A59E91EF59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67C05-513F-E41A-A55A-54B7641D2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FF7232-73D2-E886-E036-EB2D51E15BC1}"/>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56BDB9E4-95AD-CC53-5E33-2BF7DC4CCC8E}"/>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BFF934A-7456-E4D4-A13F-47667E44A82E}"/>
              </a:ext>
            </a:extLst>
          </p:cNvPr>
          <p:cNvSpPr txBox="1"/>
          <p:nvPr/>
        </p:nvSpPr>
        <p:spPr>
          <a:xfrm>
            <a:off x="3064273" y="3700699"/>
            <a:ext cx="6063454" cy="1446550"/>
          </a:xfrm>
          <a:prstGeom prst="rect">
            <a:avLst/>
          </a:prstGeom>
          <a:noFill/>
        </p:spPr>
        <p:txBody>
          <a:bodyPr wrap="square" rtlCol="0">
            <a:spAutoFit/>
          </a:bodyPr>
          <a:lstStyle/>
          <a:p>
            <a:pPr algn="ctr"/>
            <a:r>
              <a:rPr lang="en-US" sz="4400">
                <a:solidFill>
                  <a:schemeClr val="bg1">
                    <a:lumMod val="95000"/>
                  </a:schemeClr>
                </a:solidFill>
                <a:latin typeface="Arial Black" panose="020B0A04020102020204" pitchFamily="34" charset="0"/>
              </a:rPr>
              <a:t>CITY AND STORE ANALYSIS</a:t>
            </a:r>
          </a:p>
        </p:txBody>
      </p:sp>
      <p:pic>
        <p:nvPicPr>
          <p:cNvPr id="8" name="Picture 7">
            <a:extLst>
              <a:ext uri="{FF2B5EF4-FFF2-40B4-BE49-F238E27FC236}">
                <a16:creationId xmlns:a16="http://schemas.microsoft.com/office/drawing/2014/main" id="{C92E56BC-0B41-B90A-5C75-F1D83D3C0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230" y="776795"/>
            <a:ext cx="3017520" cy="3017520"/>
          </a:xfrm>
          <a:prstGeom prst="rect">
            <a:avLst/>
          </a:prstGeom>
        </p:spPr>
      </p:pic>
    </p:spTree>
    <p:extLst>
      <p:ext uri="{BB962C8B-B14F-4D97-AF65-F5344CB8AC3E}">
        <p14:creationId xmlns:p14="http://schemas.microsoft.com/office/powerpoint/2010/main" val="36336340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70" name="Picture 2" descr="Business People during the Meeting Stock Vector - Illustration of ...">
            <a:extLst>
              <a:ext uri="{FF2B5EF4-FFF2-40B4-BE49-F238E27FC236}">
                <a16:creationId xmlns:a16="http://schemas.microsoft.com/office/drawing/2014/main" id="{E5730142-0AEC-AF40-1C10-C746911DAE9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2000"/>
                    </a14:imgEffect>
                  </a14:imgLayer>
                </a14:imgProps>
              </a:ext>
              <a:ext uri="{28A0092B-C50C-407E-A947-70E740481C1C}">
                <a14:useLocalDpi xmlns:a14="http://schemas.microsoft.com/office/drawing/2010/main" val="0"/>
              </a:ext>
            </a:extLst>
          </a:blip>
          <a:srcRect t="7865" b="78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descr="Add-in content for Microsoft Power BI.">
                <a:extLst>
                  <a:ext uri="{FF2B5EF4-FFF2-40B4-BE49-F238E27FC236}">
                    <a16:creationId xmlns:a16="http://schemas.microsoft.com/office/drawing/2014/main" id="{848A5ED2-F482-636B-6D78-0912C74F5212}"/>
                  </a:ext>
                </a:extLst>
              </p:cNvPr>
              <p:cNvGraphicFramePr>
                <a:graphicFrameLocks noGrp="1"/>
              </p:cNvGraphicFramePr>
              <p:nvPr>
                <p:extLst>
                  <p:ext uri="{D42A27DB-BD31-4B8C-83A1-F6EECF244321}">
                    <p14:modId xmlns:p14="http://schemas.microsoft.com/office/powerpoint/2010/main" val="2548796828"/>
                  </p:ext>
                </p:extLst>
              </p:nvPr>
            </p:nvGraphicFramePr>
            <p:xfrm>
              <a:off x="875488" y="778213"/>
              <a:ext cx="10643681" cy="5856052"/>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7" name="Add-in" descr="Add-in content for Microsoft Power BI.">
                <a:extLst>
                  <a:ext uri="{FF2B5EF4-FFF2-40B4-BE49-F238E27FC236}">
                    <a16:creationId xmlns:a16="http://schemas.microsoft.com/office/drawing/2014/main" id="{848A5ED2-F482-636B-6D78-0912C74F5212}"/>
                  </a:ext>
                </a:extLst>
              </p:cNvPr>
              <p:cNvPicPr>
                <a:picLocks noGrp="1" noRot="1" noChangeAspect="1" noMove="1" noResize="1" noEditPoints="1" noAdjustHandles="1" noChangeArrowheads="1" noChangeShapeType="1"/>
              </p:cNvPicPr>
              <p:nvPr/>
            </p:nvPicPr>
            <p:blipFill>
              <a:blip r:embed="rId6"/>
              <a:stretch>
                <a:fillRect/>
              </a:stretch>
            </p:blipFill>
            <p:spPr>
              <a:xfrm>
                <a:off x="875488" y="778213"/>
                <a:ext cx="10643681" cy="5856052"/>
              </a:xfrm>
              <a:prstGeom prst="rect">
                <a:avLst/>
              </a:prstGeom>
            </p:spPr>
          </p:pic>
        </mc:Fallback>
      </mc:AlternateContent>
      <p:sp>
        <p:nvSpPr>
          <p:cNvPr id="9" name="Oval 8">
            <a:extLst>
              <a:ext uri="{FF2B5EF4-FFF2-40B4-BE49-F238E27FC236}">
                <a16:creationId xmlns:a16="http://schemas.microsoft.com/office/drawing/2014/main" id="{D5C8BB39-538A-9E00-8FCC-F99D4CD16C95}"/>
              </a:ext>
            </a:extLst>
          </p:cNvPr>
          <p:cNvSpPr>
            <a:spLocks noChangeAspect="1"/>
          </p:cNvSpPr>
          <p:nvPr/>
        </p:nvSpPr>
        <p:spPr>
          <a:xfrm>
            <a:off x="-5232079" y="-7415592"/>
            <a:ext cx="22656158" cy="23679132"/>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F03C504-FD25-F312-EE37-BED221B3AF95}"/>
              </a:ext>
            </a:extLst>
          </p:cNvPr>
          <p:cNvSpPr txBox="1"/>
          <p:nvPr/>
        </p:nvSpPr>
        <p:spPr>
          <a:xfrm>
            <a:off x="730463" y="38231"/>
            <a:ext cx="9491240"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CITY AND STORE ANALYSIS</a:t>
            </a:r>
          </a:p>
        </p:txBody>
      </p:sp>
      <p:pic>
        <p:nvPicPr>
          <p:cNvPr id="11" name="Picture 10">
            <a:extLst>
              <a:ext uri="{FF2B5EF4-FFF2-40B4-BE49-F238E27FC236}">
                <a16:creationId xmlns:a16="http://schemas.microsoft.com/office/drawing/2014/main" id="{11F49C8B-DDAA-881D-93F9-45EF8E8DE7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08162" y="-3335"/>
            <a:ext cx="811007" cy="811007"/>
          </a:xfrm>
          <a:prstGeom prst="rect">
            <a:avLst/>
          </a:prstGeom>
        </p:spPr>
      </p:pic>
    </p:spTree>
    <p:extLst>
      <p:ext uri="{BB962C8B-B14F-4D97-AF65-F5344CB8AC3E}">
        <p14:creationId xmlns:p14="http://schemas.microsoft.com/office/powerpoint/2010/main" val="993445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DDE3F13-4FF7-3ACF-EE7F-D7AC2F77D6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BC723-95D2-60C6-070B-10E9B05F5EC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1CA178D-DD46-99A0-A948-C2F61C8307D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0C529C1-2E37-FFFB-35C4-675F9CFDFD4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23591" y="-26508"/>
            <a:ext cx="12286248" cy="6911015"/>
          </a:xfrm>
          <a:prstGeom prst="rect">
            <a:avLst/>
          </a:prstGeom>
        </p:spPr>
      </p:pic>
      <p:sp>
        <p:nvSpPr>
          <p:cNvPr id="14" name="Oval 13">
            <a:extLst>
              <a:ext uri="{FF2B5EF4-FFF2-40B4-BE49-F238E27FC236}">
                <a16:creationId xmlns:a16="http://schemas.microsoft.com/office/drawing/2014/main" id="{2DB9399A-7206-A748-3574-27ADA3888314}"/>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9A3A35-8F56-F153-E30D-D010759BEFF3}"/>
              </a:ext>
            </a:extLst>
          </p:cNvPr>
          <p:cNvSpPr txBox="1"/>
          <p:nvPr/>
        </p:nvSpPr>
        <p:spPr>
          <a:xfrm>
            <a:off x="3633837" y="76404"/>
            <a:ext cx="4924325"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INSIGHTS</a:t>
            </a:r>
          </a:p>
        </p:txBody>
      </p:sp>
      <p:sp>
        <p:nvSpPr>
          <p:cNvPr id="9" name="Rectangle: Rounded Corners 8">
            <a:extLst>
              <a:ext uri="{FF2B5EF4-FFF2-40B4-BE49-F238E27FC236}">
                <a16:creationId xmlns:a16="http://schemas.microsoft.com/office/drawing/2014/main" id="{018FE077-4779-D7E0-2817-B48E8E24B267}"/>
              </a:ext>
            </a:extLst>
          </p:cNvPr>
          <p:cNvSpPr/>
          <p:nvPr/>
        </p:nvSpPr>
        <p:spPr>
          <a:xfrm>
            <a:off x="655132" y="1208401"/>
            <a:ext cx="5024308" cy="5080194"/>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ECECEC"/>
                </a:solidFill>
                <a:effectLst/>
                <a:latin typeface="Söhne"/>
              </a:rPr>
              <a:t>The top-performing cities consistently show exceptional performance metrics:</a:t>
            </a:r>
          </a:p>
          <a:p>
            <a:pPr marL="742950" lvl="1" indent="-285750" eaLnBrk="0" fontAlgn="base" hangingPunct="0">
              <a:spcBef>
                <a:spcPct val="0"/>
              </a:spcBef>
              <a:spcAft>
                <a:spcPct val="0"/>
              </a:spcAft>
              <a:buFont typeface="Arial" panose="020B0604020202020204" pitchFamily="34" charset="0"/>
              <a:buChar char="•"/>
            </a:pPr>
            <a:r>
              <a:rPr lang="en-US" altLang="en-US" dirty="0">
                <a:solidFill>
                  <a:srgbClr val="ECECEC"/>
                </a:solidFill>
                <a:latin typeface="Söhne"/>
              </a:rPr>
              <a:t>	</a:t>
            </a:r>
            <a:r>
              <a:rPr kumimoji="0" lang="en-US" altLang="en-US" b="0" i="0" u="none" strike="noStrike" cap="none" normalizeH="0" baseline="0" dirty="0">
                <a:ln>
                  <a:noFill/>
                </a:ln>
                <a:solidFill>
                  <a:srgbClr val="ECECEC"/>
                </a:solidFill>
                <a:effectLst/>
                <a:latin typeface="Söhne"/>
              </a:rPr>
              <a:t>Their top three product's Incremental Revenue Percentage (IR%) averages over 90%.</a:t>
            </a:r>
          </a:p>
          <a:p>
            <a:pPr marL="742950" lvl="1" indent="-2857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rgbClr val="ECECEC"/>
                </a:solidFill>
                <a:effectLst/>
                <a:latin typeface="Söhne"/>
              </a:rPr>
              <a:t>	Their Incremental Sales Units Percentage (ISU%) averages over 275%.</a:t>
            </a:r>
          </a:p>
          <a:p>
            <a:pPr marL="742950" lvl="1" indent="-285750" eaLnBrk="0" fontAlgn="base" hangingPunct="0">
              <a:spcBef>
                <a:spcPct val="0"/>
              </a:spcBef>
              <a:spcAft>
                <a:spcPct val="0"/>
              </a:spcAft>
              <a:buFont typeface="Wingdings" panose="05000000000000000000" pitchFamily="2" charset="2"/>
              <a:buChar char="Ø"/>
            </a:pPr>
            <a:endParaRPr kumimoji="0" lang="en-US" altLang="en-US" b="0" i="0" u="none" strike="noStrike" cap="none" normalizeH="0" baseline="0" dirty="0">
              <a:ln>
                <a:noFill/>
              </a:ln>
              <a:solidFill>
                <a:srgbClr val="ECECEC"/>
              </a:solidFill>
              <a:effectLst/>
              <a:latin typeface="Söhne"/>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ECECEC"/>
                </a:solidFill>
                <a:effectLst/>
                <a:latin typeface="Söhne"/>
              </a:rPr>
              <a:t>The top three best-performing cities during the campaign were </a:t>
            </a:r>
            <a:r>
              <a:rPr kumimoji="0" lang="en-US" altLang="en-US" sz="1800" b="0" i="0" u="none" strike="noStrike" cap="none" normalizeH="0" baseline="0" dirty="0" err="1">
                <a:ln>
                  <a:noFill/>
                </a:ln>
                <a:solidFill>
                  <a:srgbClr val="ECECEC"/>
                </a:solidFill>
                <a:effectLst/>
                <a:latin typeface="Söhne"/>
              </a:rPr>
              <a:t>Banglore</a:t>
            </a:r>
            <a:r>
              <a:rPr kumimoji="0" lang="en-US" altLang="en-US" sz="1800" b="0" i="0" u="none" strike="noStrike" cap="none" normalizeH="0" baseline="0" dirty="0">
                <a:ln>
                  <a:noFill/>
                </a:ln>
                <a:solidFill>
                  <a:srgbClr val="ECECEC"/>
                </a:solidFill>
                <a:effectLst/>
                <a:latin typeface="Söhne"/>
              </a:rPr>
              <a:t>, Madurai, and Chennai.</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ECECEC"/>
                </a:solidFill>
                <a:effectLst/>
                <a:latin typeface="Söhne"/>
              </a:rPr>
              <a:t>Despite having the least number of operating stores, </a:t>
            </a:r>
            <a:r>
              <a:rPr kumimoji="0" lang="en-US" altLang="en-US" sz="1800" b="0" i="0" u="none" strike="noStrike" cap="none" normalizeH="0" baseline="0" dirty="0" err="1">
                <a:ln>
                  <a:noFill/>
                </a:ln>
                <a:solidFill>
                  <a:srgbClr val="ECECEC"/>
                </a:solidFill>
                <a:effectLst/>
                <a:latin typeface="Söhne"/>
              </a:rPr>
              <a:t>Vijaywada</a:t>
            </a:r>
            <a:r>
              <a:rPr kumimoji="0" lang="en-US" altLang="en-US" sz="1800" b="0" i="0" u="none" strike="noStrike" cap="none" normalizeH="0" baseline="0" dirty="0">
                <a:ln>
                  <a:noFill/>
                </a:ln>
                <a:solidFill>
                  <a:srgbClr val="ECECEC"/>
                </a:solidFill>
                <a:effectLst/>
                <a:latin typeface="Söhne"/>
              </a:rPr>
              <a:t> exhibited exceptional performance throughout the campaigns.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rgbClr val="ECECEC"/>
              </a:solidFill>
              <a:effectLst/>
              <a:latin typeface="Söhne"/>
            </a:endParaRPr>
          </a:p>
          <a:p>
            <a:pPr lvl="1" eaLnBrk="0" fontAlgn="base" hangingPunct="0">
              <a:spcBef>
                <a:spcPct val="0"/>
              </a:spcBef>
              <a:spcAft>
                <a:spcPct val="0"/>
              </a:spcAft>
            </a:pPr>
            <a:endParaRPr kumimoji="0" lang="en-US" altLang="en-US" b="0" i="0" u="none" strike="noStrike" cap="none" normalizeH="0" baseline="0" dirty="0">
              <a:ln>
                <a:noFill/>
              </a:ln>
              <a:solidFill>
                <a:srgbClr val="ECECEC"/>
              </a:solidFill>
              <a:effectLst/>
              <a:latin typeface="Söhne"/>
            </a:endParaRPr>
          </a:p>
        </p:txBody>
      </p:sp>
      <p:sp>
        <p:nvSpPr>
          <p:cNvPr id="4" name="TextBox 3">
            <a:extLst>
              <a:ext uri="{FF2B5EF4-FFF2-40B4-BE49-F238E27FC236}">
                <a16:creationId xmlns:a16="http://schemas.microsoft.com/office/drawing/2014/main" id="{F9FBDF31-1F76-2C60-8A24-1D5CA4C4CBE6}"/>
              </a:ext>
            </a:extLst>
          </p:cNvPr>
          <p:cNvSpPr txBox="1"/>
          <p:nvPr/>
        </p:nvSpPr>
        <p:spPr>
          <a:xfrm>
            <a:off x="-70657" y="186384"/>
            <a:ext cx="2897567" cy="707886"/>
          </a:xfrm>
          <a:prstGeom prst="rect">
            <a:avLst/>
          </a:prstGeom>
          <a:noFill/>
        </p:spPr>
        <p:txBody>
          <a:bodyPr wrap="square" rtlCol="0">
            <a:spAutoFit/>
          </a:bodyPr>
          <a:lstStyle>
            <a:defPPr>
              <a:defRPr lang="en-US"/>
            </a:defPPr>
            <a:lvl1pPr algn="ctr">
              <a:defRPr sz="2000">
                <a:solidFill>
                  <a:schemeClr val="bg1">
                    <a:lumMod val="95000"/>
                  </a:schemeClr>
                </a:solidFill>
                <a:latin typeface="Arial Black" panose="020B0A04020102020204" pitchFamily="34" charset="0"/>
              </a:defRPr>
            </a:lvl1pPr>
          </a:lstStyle>
          <a:p>
            <a:r>
              <a:rPr lang="en-US" dirty="0"/>
              <a:t>CITY AND STORE ANALYSIS</a:t>
            </a:r>
          </a:p>
        </p:txBody>
      </p:sp>
      <p:pic>
        <p:nvPicPr>
          <p:cNvPr id="6" name="Picture 5">
            <a:extLst>
              <a:ext uri="{FF2B5EF4-FFF2-40B4-BE49-F238E27FC236}">
                <a16:creationId xmlns:a16="http://schemas.microsoft.com/office/drawing/2014/main" id="{B69EEEA1-46FB-567D-1145-8CDF0B3375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3092" y="76404"/>
            <a:ext cx="1021372" cy="1021372"/>
          </a:xfrm>
          <a:prstGeom prst="rect">
            <a:avLst/>
          </a:prstGeom>
        </p:spPr>
      </p:pic>
      <p:sp>
        <p:nvSpPr>
          <p:cNvPr id="17" name="Rectangle: Rounded Corners 16">
            <a:extLst>
              <a:ext uri="{FF2B5EF4-FFF2-40B4-BE49-F238E27FC236}">
                <a16:creationId xmlns:a16="http://schemas.microsoft.com/office/drawing/2014/main" id="{E9F52FFC-86A4-D698-AE8D-44E52A49BCC4}"/>
              </a:ext>
            </a:extLst>
          </p:cNvPr>
          <p:cNvSpPr/>
          <p:nvPr/>
        </p:nvSpPr>
        <p:spPr>
          <a:xfrm>
            <a:off x="6358163" y="1237478"/>
            <a:ext cx="5042703" cy="5002692"/>
          </a:xfrm>
          <a:prstGeom prst="roundRect">
            <a:avLst>
              <a:gd name="adj" fmla="val 9758"/>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en-US" dirty="0"/>
              <a:t>Top-performing stores share a common trait:</a:t>
            </a:r>
          </a:p>
          <a:p>
            <a:pPr marL="742950" lvl="1" indent="-285750">
              <a:buFont typeface="Arial" panose="020B0604020202020204" pitchFamily="34" charset="0"/>
              <a:buChar char="•"/>
            </a:pPr>
            <a:r>
              <a:rPr lang="en-US" altLang="en-US" dirty="0"/>
              <a:t>Products with the lowest Incremental Revenue (IR), often negative, are less negative compared to those of the least performing stores.</a:t>
            </a:r>
          </a:p>
          <a:p>
            <a:pPr marL="742950" lvl="1" indent="-285750">
              <a:buFont typeface="Arial" panose="020B0604020202020204" pitchFamily="34" charset="0"/>
              <a:buChar char="•"/>
            </a:pPr>
            <a:r>
              <a:rPr lang="en-US" altLang="en-US" dirty="0"/>
              <a:t>This indicates a higher level of overall store performance, even for products with relatively lower revenue contributions.</a:t>
            </a:r>
          </a:p>
          <a:p>
            <a:pPr lvl="1"/>
            <a:endParaRPr lang="en-US" altLang="en-US" dirty="0"/>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endParaRPr lang="en-US" altLang="en-US" dirty="0"/>
          </a:p>
        </p:txBody>
      </p:sp>
      <p:graphicFrame>
        <p:nvGraphicFramePr>
          <p:cNvPr id="8" name="Table 7">
            <a:extLst>
              <a:ext uri="{FF2B5EF4-FFF2-40B4-BE49-F238E27FC236}">
                <a16:creationId xmlns:a16="http://schemas.microsoft.com/office/drawing/2014/main" id="{30DAC68D-7A4F-F24B-38B8-FAC2DDD39D77}"/>
              </a:ext>
            </a:extLst>
          </p:cNvPr>
          <p:cNvGraphicFramePr>
            <a:graphicFrameLocks noGrp="1"/>
          </p:cNvGraphicFramePr>
          <p:nvPr>
            <p:extLst>
              <p:ext uri="{D42A27DB-BD31-4B8C-83A1-F6EECF244321}">
                <p14:modId xmlns:p14="http://schemas.microsoft.com/office/powerpoint/2010/main" val="1196567357"/>
              </p:ext>
            </p:extLst>
          </p:nvPr>
        </p:nvGraphicFramePr>
        <p:xfrm>
          <a:off x="7095561" y="4252009"/>
          <a:ext cx="3670972" cy="1776068"/>
        </p:xfrm>
        <a:graphic>
          <a:graphicData uri="http://schemas.openxmlformats.org/drawingml/2006/table">
            <a:tbl>
              <a:tblPr firstRow="1" bandRow="1">
                <a:tableStyleId>{5C22544A-7EE6-4342-B048-85BDC9FD1C3A}</a:tableStyleId>
              </a:tblPr>
              <a:tblGrid>
                <a:gridCol w="1835486">
                  <a:extLst>
                    <a:ext uri="{9D8B030D-6E8A-4147-A177-3AD203B41FA5}">
                      <a16:colId xmlns:a16="http://schemas.microsoft.com/office/drawing/2014/main" val="2414461187"/>
                    </a:ext>
                  </a:extLst>
                </a:gridCol>
                <a:gridCol w="1835486">
                  <a:extLst>
                    <a:ext uri="{9D8B030D-6E8A-4147-A177-3AD203B41FA5}">
                      <a16:colId xmlns:a16="http://schemas.microsoft.com/office/drawing/2014/main" val="2254198139"/>
                    </a:ext>
                  </a:extLst>
                </a:gridCol>
              </a:tblGrid>
              <a:tr h="404468">
                <a:tc>
                  <a:txBody>
                    <a:bodyPr/>
                    <a:lstStyle/>
                    <a:p>
                      <a:r>
                        <a:rPr lang="en-US" sz="1200" dirty="0"/>
                        <a:t>STORE ID</a:t>
                      </a:r>
                      <a:endParaRPr lang="en-IN" sz="1200" dirty="0"/>
                    </a:p>
                  </a:txBody>
                  <a:tcPr/>
                </a:tc>
                <a:tc>
                  <a:txBody>
                    <a:bodyPr/>
                    <a:lstStyle/>
                    <a:p>
                      <a:r>
                        <a:rPr lang="en-US" sz="1200" dirty="0"/>
                        <a:t>CITY</a:t>
                      </a:r>
                    </a:p>
                  </a:txBody>
                  <a:tcPr/>
                </a:tc>
                <a:extLst>
                  <a:ext uri="{0D108BD9-81ED-4DB2-BD59-A6C34878D82A}">
                    <a16:rowId xmlns:a16="http://schemas.microsoft.com/office/drawing/2014/main" val="1659489969"/>
                  </a:ext>
                </a:extLst>
              </a:tr>
              <a:tr h="229644">
                <a:tc>
                  <a:txBody>
                    <a:bodyPr/>
                    <a:lstStyle/>
                    <a:p>
                      <a:r>
                        <a:rPr lang="en-US" sz="1200" dirty="0"/>
                        <a:t>STBLR-7</a:t>
                      </a:r>
                      <a:endParaRPr lang="en-IN" sz="1200" dirty="0"/>
                    </a:p>
                  </a:txBody>
                  <a:tcPr/>
                </a:tc>
                <a:tc>
                  <a:txBody>
                    <a:bodyPr/>
                    <a:lstStyle/>
                    <a:p>
                      <a:r>
                        <a:rPr lang="en-US" sz="1200" dirty="0"/>
                        <a:t>BANGLORE</a:t>
                      </a:r>
                    </a:p>
                  </a:txBody>
                  <a:tcPr/>
                </a:tc>
                <a:extLst>
                  <a:ext uri="{0D108BD9-81ED-4DB2-BD59-A6C34878D82A}">
                    <a16:rowId xmlns:a16="http://schemas.microsoft.com/office/drawing/2014/main" val="1555134759"/>
                  </a:ext>
                </a:extLst>
              </a:tr>
              <a:tr h="229644">
                <a:tc>
                  <a:txBody>
                    <a:bodyPr/>
                    <a:lstStyle/>
                    <a:p>
                      <a:r>
                        <a:rPr lang="en-US" sz="1200" dirty="0"/>
                        <a:t>STCBE-2</a:t>
                      </a:r>
                      <a:endParaRPr lang="en-IN" sz="1200" dirty="0"/>
                    </a:p>
                  </a:txBody>
                  <a:tcPr/>
                </a:tc>
                <a:tc>
                  <a:txBody>
                    <a:bodyPr/>
                    <a:lstStyle/>
                    <a:p>
                      <a:r>
                        <a:rPr lang="en-US" sz="1200" dirty="0"/>
                        <a:t>COIMBATORE</a:t>
                      </a:r>
                      <a:endParaRPr lang="en-IN" sz="1200" dirty="0"/>
                    </a:p>
                  </a:txBody>
                  <a:tcPr/>
                </a:tc>
                <a:extLst>
                  <a:ext uri="{0D108BD9-81ED-4DB2-BD59-A6C34878D82A}">
                    <a16:rowId xmlns:a16="http://schemas.microsoft.com/office/drawing/2014/main" val="3475794255"/>
                  </a:ext>
                </a:extLst>
              </a:tr>
              <a:tr h="229644">
                <a:tc>
                  <a:txBody>
                    <a:bodyPr/>
                    <a:lstStyle/>
                    <a:p>
                      <a:r>
                        <a:rPr lang="en-US" sz="1200" dirty="0"/>
                        <a:t>STMYS-1</a:t>
                      </a:r>
                      <a:endParaRPr lang="en-IN" sz="1200" dirty="0"/>
                    </a:p>
                  </a:txBody>
                  <a:tcPr/>
                </a:tc>
                <a:tc>
                  <a:txBody>
                    <a:bodyPr/>
                    <a:lstStyle/>
                    <a:p>
                      <a:r>
                        <a:rPr lang="en-US" sz="1200" dirty="0"/>
                        <a:t>MYSURE</a:t>
                      </a:r>
                      <a:endParaRPr lang="en-IN" sz="1200" dirty="0"/>
                    </a:p>
                  </a:txBody>
                  <a:tcPr/>
                </a:tc>
                <a:extLst>
                  <a:ext uri="{0D108BD9-81ED-4DB2-BD59-A6C34878D82A}">
                    <a16:rowId xmlns:a16="http://schemas.microsoft.com/office/drawing/2014/main" val="1461007928"/>
                  </a:ext>
                </a:extLst>
              </a:tr>
              <a:tr h="229644">
                <a:tc>
                  <a:txBody>
                    <a:bodyPr/>
                    <a:lstStyle/>
                    <a:p>
                      <a:r>
                        <a:rPr lang="en-US" sz="1200" dirty="0"/>
                        <a:t>STMDU-0</a:t>
                      </a:r>
                      <a:endParaRPr lang="en-IN" sz="1200" dirty="0"/>
                    </a:p>
                  </a:txBody>
                  <a:tcPr/>
                </a:tc>
                <a:tc>
                  <a:txBody>
                    <a:bodyPr/>
                    <a:lstStyle/>
                    <a:p>
                      <a:r>
                        <a:rPr lang="en-US" sz="1200" dirty="0"/>
                        <a:t>MADURAI</a:t>
                      </a:r>
                      <a:endParaRPr lang="en-IN" sz="1200" dirty="0"/>
                    </a:p>
                  </a:txBody>
                  <a:tcPr/>
                </a:tc>
                <a:extLst>
                  <a:ext uri="{0D108BD9-81ED-4DB2-BD59-A6C34878D82A}">
                    <a16:rowId xmlns:a16="http://schemas.microsoft.com/office/drawing/2014/main" val="1203310871"/>
                  </a:ext>
                </a:extLst>
              </a:tr>
              <a:tr h="229644">
                <a:tc>
                  <a:txBody>
                    <a:bodyPr/>
                    <a:lstStyle/>
                    <a:p>
                      <a:r>
                        <a:rPr lang="en-US" sz="1200" dirty="0"/>
                        <a:t>STCHE-7</a:t>
                      </a:r>
                      <a:endParaRPr lang="en-IN" sz="1200" dirty="0"/>
                    </a:p>
                  </a:txBody>
                  <a:tcPr/>
                </a:tc>
                <a:tc>
                  <a:txBody>
                    <a:bodyPr/>
                    <a:lstStyle/>
                    <a:p>
                      <a:r>
                        <a:rPr lang="en-US" sz="1200" dirty="0"/>
                        <a:t>CHENNAI</a:t>
                      </a:r>
                      <a:endParaRPr lang="en-IN" sz="1200" dirty="0"/>
                    </a:p>
                  </a:txBody>
                  <a:tcPr/>
                </a:tc>
                <a:extLst>
                  <a:ext uri="{0D108BD9-81ED-4DB2-BD59-A6C34878D82A}">
                    <a16:rowId xmlns:a16="http://schemas.microsoft.com/office/drawing/2014/main" val="2862048742"/>
                  </a:ext>
                </a:extLst>
              </a:tr>
            </a:tbl>
          </a:graphicData>
        </a:graphic>
      </p:graphicFrame>
    </p:spTree>
    <p:extLst>
      <p:ext uri="{BB962C8B-B14F-4D97-AF65-F5344CB8AC3E}">
        <p14:creationId xmlns:p14="http://schemas.microsoft.com/office/powerpoint/2010/main" val="512386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28DD50F-0016-DFEE-B33B-A24C05417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509C66-141E-75EC-B7B7-C47DE4A1ACF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5766-315C-7F8C-B21D-C9088330AC91}"/>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EA3D9B0E-DB45-D71F-1193-2EF28A0726A2}"/>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675DD1-2CF7-CEE4-9E90-6649B8C88052}"/>
              </a:ext>
            </a:extLst>
          </p:cNvPr>
          <p:cNvSpPr txBox="1"/>
          <p:nvPr/>
        </p:nvSpPr>
        <p:spPr>
          <a:xfrm>
            <a:off x="3294434" y="3826429"/>
            <a:ext cx="5603132" cy="1446550"/>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CAMPAIGN COMPARISON</a:t>
            </a:r>
          </a:p>
        </p:txBody>
      </p:sp>
      <p:pic>
        <p:nvPicPr>
          <p:cNvPr id="7" name="Picture 6">
            <a:extLst>
              <a:ext uri="{FF2B5EF4-FFF2-40B4-BE49-F238E27FC236}">
                <a16:creationId xmlns:a16="http://schemas.microsoft.com/office/drawing/2014/main" id="{131A91EE-868E-25DB-F021-7B74D465B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412" y="989966"/>
            <a:ext cx="2811175" cy="2811175"/>
          </a:xfrm>
          <a:prstGeom prst="rect">
            <a:avLst/>
          </a:prstGeom>
        </p:spPr>
      </p:pic>
    </p:spTree>
    <p:extLst>
      <p:ext uri="{BB962C8B-B14F-4D97-AF65-F5344CB8AC3E}">
        <p14:creationId xmlns:p14="http://schemas.microsoft.com/office/powerpoint/2010/main" val="1367180845"/>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D873BDF-1A0A-045A-6D0C-2F1E493C6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FECC4-5E4E-8648-C058-3B6F21CB238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113B20-4FEF-62FC-ED20-2EBE9D6BC875}"/>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3169ADC7-50D4-9C2A-0603-1EA5D18D701C}"/>
              </a:ext>
            </a:extLst>
          </p:cNvPr>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BCFA168-30D2-5D06-A42D-66C9A27ECD90}"/>
              </a:ext>
            </a:extLst>
          </p:cNvPr>
          <p:cNvSpPr txBox="1"/>
          <p:nvPr/>
        </p:nvSpPr>
        <p:spPr>
          <a:xfrm>
            <a:off x="3294433" y="3934215"/>
            <a:ext cx="5603132"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BACKGROUND INFO</a:t>
            </a:r>
            <a:endParaRPr lang="en-IN" sz="4800">
              <a:solidFill>
                <a:schemeClr val="bg1">
                  <a:lumMod val="95000"/>
                </a:schemeClr>
              </a:solidFill>
              <a:latin typeface="Arial Black" panose="020B0A04020102020204" pitchFamily="34" charset="0"/>
            </a:endParaRPr>
          </a:p>
        </p:txBody>
      </p:sp>
      <p:pic>
        <p:nvPicPr>
          <p:cNvPr id="9" name="Picture 8">
            <a:extLst>
              <a:ext uri="{FF2B5EF4-FFF2-40B4-BE49-F238E27FC236}">
                <a16:creationId xmlns:a16="http://schemas.microsoft.com/office/drawing/2014/main" id="{6A08EAE9-AFCD-5514-1491-005CA8C98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8" y="1075161"/>
            <a:ext cx="2438401" cy="2438401"/>
          </a:xfrm>
          <a:prstGeom prst="rect">
            <a:avLst/>
          </a:prstGeom>
        </p:spPr>
      </p:pic>
    </p:spTree>
    <p:extLst>
      <p:ext uri="{BB962C8B-B14F-4D97-AF65-F5344CB8AC3E}">
        <p14:creationId xmlns:p14="http://schemas.microsoft.com/office/powerpoint/2010/main" val="1942756251"/>
      </p:ext>
    </p:extLst>
  </p:cSld>
  <p:clrMapOvr>
    <a:masterClrMapping/>
  </p:clrMapOvr>
  <mc:AlternateContent xmlns:mc="http://schemas.openxmlformats.org/markup-compatibility/2006" xmlns:p14="http://schemas.microsoft.com/office/powerpoint/2010/main">
    <mc:Choice Requires="p14">
      <p:transition spd="med" p14:dur="700" advClick="0" advTm="0"/>
    </mc:Choice>
    <mc:Fallback xmlns="">
      <p:transition spd="med" advClick="0" advTm="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7957A7B-A04D-F8DC-ADA6-7396B7BC013E}"/>
            </a:ext>
          </a:extLst>
        </p:cNvPr>
        <p:cNvGrpSpPr/>
        <p:nvPr/>
      </p:nvGrpSpPr>
      <p:grpSpPr>
        <a:xfrm>
          <a:off x="0" y="0"/>
          <a:ext cx="0" cy="0"/>
          <a:chOff x="0" y="0"/>
          <a:chExt cx="0" cy="0"/>
        </a:xfrm>
      </p:grpSpPr>
      <p:pic>
        <p:nvPicPr>
          <p:cNvPr id="7170" name="Picture 2" descr="Business People during the Meeting Stock Vector - Illustration of ...">
            <a:extLst>
              <a:ext uri="{FF2B5EF4-FFF2-40B4-BE49-F238E27FC236}">
                <a16:creationId xmlns:a16="http://schemas.microsoft.com/office/drawing/2014/main" id="{C019FE2E-D1E2-5E55-2E47-FBB42642D2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2000"/>
                    </a14:imgEffect>
                  </a14:imgLayer>
                </a14:imgProps>
              </a:ext>
              <a:ext uri="{28A0092B-C50C-407E-A947-70E740481C1C}">
                <a14:useLocalDpi xmlns:a14="http://schemas.microsoft.com/office/drawing/2010/main" val="0"/>
              </a:ext>
            </a:extLst>
          </a:blip>
          <a:srcRect t="7865" b="78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descr="Add-in content for Microsoft Power BI.">
                <a:extLst>
                  <a:ext uri="{FF2B5EF4-FFF2-40B4-BE49-F238E27FC236}">
                    <a16:creationId xmlns:a16="http://schemas.microsoft.com/office/drawing/2014/main" id="{AEB77C04-2CA0-9168-0609-F4F44B0E456D}"/>
                  </a:ext>
                </a:extLst>
              </p:cNvPr>
              <p:cNvGraphicFramePr>
                <a:graphicFrameLocks noGrp="1"/>
              </p:cNvGraphicFramePr>
              <p:nvPr/>
            </p:nvGraphicFramePr>
            <p:xfrm>
              <a:off x="875488" y="778213"/>
              <a:ext cx="10643681" cy="5856052"/>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7" name="Add-in" descr="Add-in content for Microsoft Power BI.">
                <a:extLst>
                  <a:ext uri="{FF2B5EF4-FFF2-40B4-BE49-F238E27FC236}">
                    <a16:creationId xmlns:a16="http://schemas.microsoft.com/office/drawing/2014/main" id="{AEB77C04-2CA0-9168-0609-F4F44B0E456D}"/>
                  </a:ext>
                </a:extLst>
              </p:cNvPr>
              <p:cNvPicPr>
                <a:picLocks noGrp="1" noRot="1" noChangeAspect="1" noMove="1" noResize="1" noEditPoints="1" noAdjustHandles="1" noChangeArrowheads="1" noChangeShapeType="1"/>
              </p:cNvPicPr>
              <p:nvPr/>
            </p:nvPicPr>
            <p:blipFill>
              <a:blip r:embed="rId6"/>
              <a:stretch>
                <a:fillRect/>
              </a:stretch>
            </p:blipFill>
            <p:spPr>
              <a:xfrm>
                <a:off x="875488" y="778213"/>
                <a:ext cx="10643681" cy="5856052"/>
              </a:xfrm>
              <a:prstGeom prst="rect">
                <a:avLst/>
              </a:prstGeom>
            </p:spPr>
          </p:pic>
        </mc:Fallback>
      </mc:AlternateContent>
      <p:sp>
        <p:nvSpPr>
          <p:cNvPr id="9" name="Oval 8">
            <a:extLst>
              <a:ext uri="{FF2B5EF4-FFF2-40B4-BE49-F238E27FC236}">
                <a16:creationId xmlns:a16="http://schemas.microsoft.com/office/drawing/2014/main" id="{676F9C8A-5F73-ED16-F297-B118D50AA28A}"/>
              </a:ext>
            </a:extLst>
          </p:cNvPr>
          <p:cNvSpPr>
            <a:spLocks noChangeAspect="1"/>
          </p:cNvSpPr>
          <p:nvPr/>
        </p:nvSpPr>
        <p:spPr>
          <a:xfrm>
            <a:off x="-5232079" y="-7415592"/>
            <a:ext cx="22656158" cy="23679132"/>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EF00B8-79C3-7822-CD32-697B0E768D81}"/>
              </a:ext>
            </a:extLst>
          </p:cNvPr>
          <p:cNvSpPr txBox="1"/>
          <p:nvPr/>
        </p:nvSpPr>
        <p:spPr>
          <a:xfrm>
            <a:off x="730463" y="38231"/>
            <a:ext cx="9491240" cy="769441"/>
          </a:xfrm>
          <a:prstGeom prst="rect">
            <a:avLst/>
          </a:prstGeom>
          <a:noFill/>
        </p:spPr>
        <p:txBody>
          <a:bodyPr wrap="square" rtlCol="0">
            <a:spAutoFit/>
          </a:bodyPr>
          <a:lstStyle/>
          <a:p>
            <a:pPr algn="ctr"/>
            <a:r>
              <a:rPr lang="en-US" sz="4400">
                <a:solidFill>
                  <a:schemeClr val="bg1">
                    <a:lumMod val="95000"/>
                  </a:schemeClr>
                </a:solidFill>
                <a:latin typeface="Arial Black" panose="020B0A04020102020204" pitchFamily="34" charset="0"/>
              </a:rPr>
              <a:t>CAMPAIGN COMPARISON</a:t>
            </a:r>
          </a:p>
        </p:txBody>
      </p:sp>
      <p:pic>
        <p:nvPicPr>
          <p:cNvPr id="2" name="Picture 1">
            <a:extLst>
              <a:ext uri="{FF2B5EF4-FFF2-40B4-BE49-F238E27FC236}">
                <a16:creationId xmlns:a16="http://schemas.microsoft.com/office/drawing/2014/main" id="{C543D5B4-D233-284E-A208-05E650C816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22130" y="-8068"/>
            <a:ext cx="769442" cy="769442"/>
          </a:xfrm>
          <a:prstGeom prst="rect">
            <a:avLst/>
          </a:prstGeom>
        </p:spPr>
      </p:pic>
    </p:spTree>
    <p:extLst>
      <p:ext uri="{BB962C8B-B14F-4D97-AF65-F5344CB8AC3E}">
        <p14:creationId xmlns:p14="http://schemas.microsoft.com/office/powerpoint/2010/main" val="4100178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7957A7B-A04D-F8DC-ADA6-7396B7BC013E}"/>
            </a:ext>
          </a:extLst>
        </p:cNvPr>
        <p:cNvGrpSpPr/>
        <p:nvPr/>
      </p:nvGrpSpPr>
      <p:grpSpPr>
        <a:xfrm>
          <a:off x="0" y="0"/>
          <a:ext cx="0" cy="0"/>
          <a:chOff x="0" y="0"/>
          <a:chExt cx="0" cy="0"/>
        </a:xfrm>
      </p:grpSpPr>
      <p:pic>
        <p:nvPicPr>
          <p:cNvPr id="7170" name="Picture 2" descr="Business People during the Meeting Stock Vector - Illustration of ...">
            <a:extLst>
              <a:ext uri="{FF2B5EF4-FFF2-40B4-BE49-F238E27FC236}">
                <a16:creationId xmlns:a16="http://schemas.microsoft.com/office/drawing/2014/main" id="{C019FE2E-D1E2-5E55-2E47-FBB42642D2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2000"/>
                    </a14:imgEffect>
                  </a14:imgLayer>
                </a14:imgProps>
              </a:ext>
              <a:ext uri="{28A0092B-C50C-407E-A947-70E740481C1C}">
                <a14:useLocalDpi xmlns:a14="http://schemas.microsoft.com/office/drawing/2010/main" val="0"/>
              </a:ext>
            </a:extLst>
          </a:blip>
          <a:srcRect t="7865" b="78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676F9C8A-5F73-ED16-F297-B118D50AA28A}"/>
              </a:ext>
            </a:extLst>
          </p:cNvPr>
          <p:cNvSpPr>
            <a:spLocks noChangeAspect="1"/>
          </p:cNvSpPr>
          <p:nvPr/>
        </p:nvSpPr>
        <p:spPr>
          <a:xfrm>
            <a:off x="-5232079" y="-7415592"/>
            <a:ext cx="22656158" cy="23679132"/>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EF00B8-79C3-7822-CD32-697B0E768D81}"/>
              </a:ext>
            </a:extLst>
          </p:cNvPr>
          <p:cNvSpPr txBox="1"/>
          <p:nvPr/>
        </p:nvSpPr>
        <p:spPr>
          <a:xfrm>
            <a:off x="171663" y="230112"/>
            <a:ext cx="2866177" cy="954107"/>
          </a:xfrm>
          <a:prstGeom prst="rect">
            <a:avLst/>
          </a:prstGeom>
          <a:noFill/>
        </p:spPr>
        <p:txBody>
          <a:bodyPr wrap="square" rtlCol="0">
            <a:spAutoFit/>
          </a:bodyPr>
          <a:lstStyle>
            <a:defPPr>
              <a:defRPr lang="en-US"/>
            </a:defPPr>
            <a:lvl1pPr algn="ctr">
              <a:defRPr sz="2000">
                <a:solidFill>
                  <a:schemeClr val="bg1">
                    <a:lumMod val="95000"/>
                  </a:schemeClr>
                </a:solidFill>
                <a:latin typeface="Arial Black" panose="020B0A04020102020204" pitchFamily="34" charset="0"/>
              </a:defRPr>
            </a:lvl1pPr>
          </a:lstStyle>
          <a:p>
            <a:r>
              <a:rPr lang="en-US" sz="2800" dirty="0"/>
              <a:t>CAMPAIGN COMPARISON</a:t>
            </a:r>
          </a:p>
        </p:txBody>
      </p:sp>
      <p:pic>
        <p:nvPicPr>
          <p:cNvPr id="2" name="Picture 1">
            <a:extLst>
              <a:ext uri="{FF2B5EF4-FFF2-40B4-BE49-F238E27FC236}">
                <a16:creationId xmlns:a16="http://schemas.microsoft.com/office/drawing/2014/main" id="{C543D5B4-D233-284E-A208-05E650C81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3928" y="113851"/>
            <a:ext cx="1186628" cy="1186628"/>
          </a:xfrm>
          <a:prstGeom prst="rect">
            <a:avLst/>
          </a:prstGeom>
        </p:spPr>
      </p:pic>
      <p:sp>
        <p:nvSpPr>
          <p:cNvPr id="3" name="TextBox 2">
            <a:extLst>
              <a:ext uri="{FF2B5EF4-FFF2-40B4-BE49-F238E27FC236}">
                <a16:creationId xmlns:a16="http://schemas.microsoft.com/office/drawing/2014/main" id="{ED94D92D-84CA-D11D-042C-180BAA62E809}"/>
              </a:ext>
            </a:extLst>
          </p:cNvPr>
          <p:cNvSpPr txBox="1"/>
          <p:nvPr/>
        </p:nvSpPr>
        <p:spPr>
          <a:xfrm>
            <a:off x="3591385" y="245500"/>
            <a:ext cx="5603132" cy="923330"/>
          </a:xfrm>
          <a:prstGeom prst="rect">
            <a:avLst/>
          </a:prstGeom>
          <a:noFill/>
        </p:spPr>
        <p:txBody>
          <a:bodyPr wrap="square" rtlCol="0">
            <a:spAutoFit/>
          </a:bodyPr>
          <a:lstStyle/>
          <a:p>
            <a:pPr algn="ctr"/>
            <a:r>
              <a:rPr lang="en-US" sz="5400" dirty="0">
                <a:solidFill>
                  <a:schemeClr val="bg1">
                    <a:lumMod val="95000"/>
                  </a:schemeClr>
                </a:solidFill>
                <a:latin typeface="Arial Black" panose="020B0A04020102020204" pitchFamily="34" charset="0"/>
              </a:rPr>
              <a:t>INSIGHTS</a:t>
            </a:r>
          </a:p>
        </p:txBody>
      </p:sp>
      <p:sp>
        <p:nvSpPr>
          <p:cNvPr id="4" name="Rectangle: Rounded Corners 3">
            <a:extLst>
              <a:ext uri="{FF2B5EF4-FFF2-40B4-BE49-F238E27FC236}">
                <a16:creationId xmlns:a16="http://schemas.microsoft.com/office/drawing/2014/main" id="{FB8E63B5-7AAD-B2B4-52BC-4536B4D2569D}"/>
              </a:ext>
            </a:extLst>
          </p:cNvPr>
          <p:cNvSpPr/>
          <p:nvPr/>
        </p:nvSpPr>
        <p:spPr>
          <a:xfrm>
            <a:off x="1124821" y="1911844"/>
            <a:ext cx="7071360" cy="3954651"/>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ECECEC"/>
                </a:solidFill>
                <a:effectLst/>
                <a:latin typeface="Söhne"/>
              </a:rPr>
              <a:t> The Diwali Campaign generated a higher Incremental Revenue Percentage (IR%) compared to the Sankranti Campaign.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rgbClr val="ECECEC"/>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ECECEC"/>
                </a:solidFill>
                <a:effectLst/>
                <a:latin typeface="Söhne"/>
              </a:rPr>
              <a:t> Conversely, the Sankranti Campaign exhibited a higher Incremental Sales Units Percentage (ISU%) compared to Diwali.</a:t>
            </a:r>
            <a:r>
              <a:rPr kumimoji="0" lang="en-US" altLang="en-US"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rgbClr val="ECECEC"/>
                </a:solidFill>
                <a:effectLst/>
                <a:latin typeface="Söhne"/>
              </a:rPr>
              <a:t>That’s because Diwali campaign witnessed massive sold out of Combo1 (Highes</a:t>
            </a:r>
            <a:r>
              <a:rPr lang="en-US" altLang="en-US" sz="2000" dirty="0">
                <a:solidFill>
                  <a:srgbClr val="ECECEC"/>
                </a:solidFill>
                <a:latin typeface="Söhne"/>
              </a:rPr>
              <a:t>t Offer Price) compared to that of Sankranti.</a:t>
            </a:r>
            <a:endParaRPr kumimoji="0" lang="en-US" altLang="en-US" sz="2000" b="0" i="0" u="none" strike="noStrike" cap="none" normalizeH="0" baseline="0" dirty="0">
              <a:ln>
                <a:noFill/>
              </a:ln>
              <a:solidFill>
                <a:srgbClr val="ECECEC"/>
              </a:solidFill>
              <a:effectLst/>
              <a:latin typeface="Söhne"/>
            </a:endParaRPr>
          </a:p>
          <a:p>
            <a:pPr lvl="1" eaLnBrk="0" fontAlgn="base" hangingPunct="0">
              <a:spcBef>
                <a:spcPct val="0"/>
              </a:spcBef>
              <a:spcAft>
                <a:spcPct val="0"/>
              </a:spcAft>
            </a:pPr>
            <a:endParaRPr kumimoji="0" lang="en-US" altLang="en-US" b="0" i="0" u="none" strike="noStrike" cap="none" normalizeH="0" baseline="0" dirty="0">
              <a:ln>
                <a:noFill/>
              </a:ln>
              <a:solidFill>
                <a:srgbClr val="ECECEC"/>
              </a:solidFill>
              <a:effectLst/>
              <a:latin typeface="Söhne"/>
            </a:endParaRPr>
          </a:p>
        </p:txBody>
      </p:sp>
      <p:pic>
        <p:nvPicPr>
          <p:cNvPr id="8" name="Picture 8" descr="Happy Diwali Animated GIF GIF Wallpapers | 10 Images">
            <a:extLst>
              <a:ext uri="{FF2B5EF4-FFF2-40B4-BE49-F238E27FC236}">
                <a16:creationId xmlns:a16="http://schemas.microsoft.com/office/drawing/2014/main" id="{E7C4EC4C-3059-6374-1F08-290A60434AD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8560" y="1629000"/>
            <a:ext cx="1800000" cy="1800000"/>
          </a:xfrm>
          <a:prstGeom prst="flowChartConnector">
            <a:avLst/>
          </a:prstGeom>
          <a:solidFill>
            <a:schemeClr val="bg1"/>
          </a:solidFill>
          <a:ln w="38100">
            <a:solidFill>
              <a:schemeClr val="bg1"/>
            </a:solidFill>
          </a:ln>
        </p:spPr>
      </p:pic>
      <p:pic>
        <p:nvPicPr>
          <p:cNvPr id="11" name="Picture 10" descr="Happy makar sankranti greeting card. indian boy and girl playing kite celebrating makar sankranti festival">
            <a:extLst>
              <a:ext uri="{FF2B5EF4-FFF2-40B4-BE49-F238E27FC236}">
                <a16:creationId xmlns:a16="http://schemas.microsoft.com/office/drawing/2014/main" id="{2B27D117-C62F-0EB3-8544-C671908CE9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1002" y="3889170"/>
            <a:ext cx="1800000" cy="1800000"/>
          </a:xfrm>
          <a:prstGeom prst="flowChartConnector">
            <a:avLst/>
          </a:prstGeom>
          <a:solidFill>
            <a:schemeClr val="bg1"/>
          </a:solidFill>
          <a:ln w="38100">
            <a:solidFill>
              <a:schemeClr val="bg1"/>
            </a:solidFill>
          </a:ln>
        </p:spPr>
      </p:pic>
    </p:spTree>
    <p:extLst>
      <p:ext uri="{BB962C8B-B14F-4D97-AF65-F5344CB8AC3E}">
        <p14:creationId xmlns:p14="http://schemas.microsoft.com/office/powerpoint/2010/main" val="468562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ppt_x"/>
                                          </p:val>
                                        </p:tav>
                                        <p:tav tm="100000">
                                          <p:val>
                                            <p:strVal val="#ppt_x"/>
                                          </p:val>
                                        </p:tav>
                                      </p:tavLst>
                                    </p:anim>
                                    <p:anim calcmode="lin" valueType="num">
                                      <p:cBhvr additive="base">
                                        <p:cTn id="8" dur="3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300" fill="hold"/>
                                        <p:tgtEl>
                                          <p:spTgt spid="11"/>
                                        </p:tgtEl>
                                        <p:attrNameLst>
                                          <p:attrName>ppt_x</p:attrName>
                                        </p:attrNameLst>
                                      </p:cBhvr>
                                      <p:tavLst>
                                        <p:tav tm="0">
                                          <p:val>
                                            <p:strVal val="#ppt_x"/>
                                          </p:val>
                                        </p:tav>
                                        <p:tav tm="100000">
                                          <p:val>
                                            <p:strVal val="#ppt_x"/>
                                          </p:val>
                                        </p:tav>
                                      </p:tavLst>
                                    </p:anim>
                                    <p:anim calcmode="lin" valueType="num">
                                      <p:cBhvr additive="base">
                                        <p:cTn id="13" dur="3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327A3DA-8D89-D4D1-7602-36076EEE8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FD77D-8B9C-63A5-85A3-7BC8F7B2760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D8F9CBF-50F6-C888-C496-39EBEA179DAA}"/>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B63F7C58-D556-3740-1CD3-7D3CB0B455D5}"/>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EA0511-D271-97D3-6DB2-1E45A500EDC8}"/>
              </a:ext>
            </a:extLst>
          </p:cNvPr>
          <p:cNvSpPr txBox="1"/>
          <p:nvPr/>
        </p:nvSpPr>
        <p:spPr>
          <a:xfrm>
            <a:off x="3294433" y="3934215"/>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INSIGHTS</a:t>
            </a:r>
          </a:p>
        </p:txBody>
      </p:sp>
      <p:pic>
        <p:nvPicPr>
          <p:cNvPr id="7" name="Picture 6">
            <a:extLst>
              <a:ext uri="{FF2B5EF4-FFF2-40B4-BE49-F238E27FC236}">
                <a16:creationId xmlns:a16="http://schemas.microsoft.com/office/drawing/2014/main" id="{56B8007B-2840-C389-F872-FBB72BC09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4" y="741007"/>
            <a:ext cx="2647950" cy="2823021"/>
          </a:xfrm>
          <a:prstGeom prst="rect">
            <a:avLst/>
          </a:prstGeom>
        </p:spPr>
      </p:pic>
    </p:spTree>
    <p:extLst>
      <p:ext uri="{BB962C8B-B14F-4D97-AF65-F5344CB8AC3E}">
        <p14:creationId xmlns:p14="http://schemas.microsoft.com/office/powerpoint/2010/main" val="1189741650"/>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860CC6F-4AA3-710D-C1A0-953D6B570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E81EEC-546B-41D5-3A3F-A931A62E4B2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BA114EC-043E-3EED-757A-4772C203338E}"/>
              </a:ext>
            </a:extLst>
          </p:cNvPr>
          <p:cNvSpPr>
            <a:spLocks noGrp="1"/>
          </p:cNvSpPr>
          <p:nvPr>
            <p:ph type="body" idx="1"/>
          </p:nvPr>
        </p:nvSpPr>
        <p:spPr/>
        <p:txBody>
          <a:bodyPr/>
          <a:lstStyle/>
          <a:p>
            <a:endParaRPr lang="en-US"/>
          </a:p>
        </p:txBody>
      </p:sp>
      <p:sp>
        <p:nvSpPr>
          <p:cNvPr id="4" name="Rectangle: Rounded Corners 3">
            <a:extLst>
              <a:ext uri="{FF2B5EF4-FFF2-40B4-BE49-F238E27FC236}">
                <a16:creationId xmlns:a16="http://schemas.microsoft.com/office/drawing/2014/main" id="{6926F2AC-B90D-E20F-69F6-C235E66392DE}"/>
              </a:ext>
            </a:extLst>
          </p:cNvPr>
          <p:cNvSpPr/>
          <p:nvPr/>
        </p:nvSpPr>
        <p:spPr>
          <a:xfrm>
            <a:off x="1391920" y="304800"/>
            <a:ext cx="9662160" cy="6248400"/>
          </a:xfrm>
          <a:prstGeom prst="roundRect">
            <a:avLst/>
          </a:prstGeom>
          <a:solidFill>
            <a:srgbClr val="3A2E34">
              <a:alpha val="69000"/>
            </a:srgbClr>
          </a:solid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FB3256A-76A6-A9EE-1748-18667B70BEB3}"/>
              </a:ext>
            </a:extLst>
          </p:cNvPr>
          <p:cNvSpPr txBox="1"/>
          <p:nvPr/>
        </p:nvSpPr>
        <p:spPr>
          <a:xfrm>
            <a:off x="3421434" y="4001294"/>
            <a:ext cx="5603132"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CATEGORY ANALYSIS</a:t>
            </a:r>
          </a:p>
        </p:txBody>
      </p:sp>
      <p:pic>
        <p:nvPicPr>
          <p:cNvPr id="7" name="Picture 6">
            <a:extLst>
              <a:ext uri="{FF2B5EF4-FFF2-40B4-BE49-F238E27FC236}">
                <a16:creationId xmlns:a16="http://schemas.microsoft.com/office/drawing/2014/main" id="{B20E9217-FCBB-5098-B67B-F5311210F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355" y="653118"/>
            <a:ext cx="4870614" cy="3215397"/>
          </a:xfrm>
          <a:prstGeom prst="rect">
            <a:avLst/>
          </a:prstGeom>
        </p:spPr>
      </p:pic>
    </p:spTree>
    <p:extLst>
      <p:ext uri="{BB962C8B-B14F-4D97-AF65-F5344CB8AC3E}">
        <p14:creationId xmlns:p14="http://schemas.microsoft.com/office/powerpoint/2010/main" val="801437268"/>
      </p:ext>
    </p:extLst>
  </p:cSld>
  <p:clrMapOvr>
    <a:masterClrMapping/>
  </p:clrMapOvr>
  <mc:AlternateContent xmlns:mc="http://schemas.openxmlformats.org/markup-compatibility/2006">
    <mc:Choice xmlns:p14="http://schemas.microsoft.com/office/powerpoint/2010/main" Requires="p14">
      <p:transition spd="med" p14:dur="700" advTm="0"/>
    </mc:Choice>
    <mc:Fallback>
      <p:transition spd="med" advTm="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940FDB-DC06-0380-AE83-447A0F280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9B173-9C47-D295-2D1E-8524FB520B1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07E8B53-B2B3-C20C-5329-3FDFC5FFFA61}"/>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2281D899-8DCE-F656-E77B-51159BF59FE9}"/>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F801E32-21FA-844A-942B-2948BEDB6CA6}"/>
              </a:ext>
            </a:extLst>
          </p:cNvPr>
          <p:cNvSpPr txBox="1"/>
          <p:nvPr/>
        </p:nvSpPr>
        <p:spPr>
          <a:xfrm>
            <a:off x="3294433" y="3934215"/>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CONCLUSION</a:t>
            </a:r>
          </a:p>
        </p:txBody>
      </p:sp>
      <p:pic>
        <p:nvPicPr>
          <p:cNvPr id="8" name="Picture 7">
            <a:extLst>
              <a:ext uri="{FF2B5EF4-FFF2-40B4-BE49-F238E27FC236}">
                <a16:creationId xmlns:a16="http://schemas.microsoft.com/office/drawing/2014/main" id="{2D2F3928-5485-1FF0-A6CC-16AD99BE3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924" y="1051986"/>
            <a:ext cx="2440151" cy="2664767"/>
          </a:xfrm>
          <a:prstGeom prst="rect">
            <a:avLst/>
          </a:prstGeom>
        </p:spPr>
      </p:pic>
    </p:spTree>
    <p:extLst>
      <p:ext uri="{BB962C8B-B14F-4D97-AF65-F5344CB8AC3E}">
        <p14:creationId xmlns:p14="http://schemas.microsoft.com/office/powerpoint/2010/main" val="3432205842"/>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487A8-6FD0-59F5-E6CA-3CA49A4EE08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4ABA367-032D-083C-C7B7-ABFF46DF7316}"/>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607696B-FBD2-1BCD-0B46-EE8AB09A4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312" y="2729484"/>
            <a:ext cx="1865376" cy="1399032"/>
          </a:xfrm>
          <a:prstGeom prst="rect">
            <a:avLst/>
          </a:prstGeom>
        </p:spPr>
      </p:pic>
      <p:pic>
        <p:nvPicPr>
          <p:cNvPr id="7" name="Picture 6">
            <a:extLst>
              <a:ext uri="{FF2B5EF4-FFF2-40B4-BE49-F238E27FC236}">
                <a16:creationId xmlns:a16="http://schemas.microsoft.com/office/drawing/2014/main" id="{7CBA4AF3-2DE2-9C20-7AE6-FEA64308F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950" y="971550"/>
            <a:ext cx="4610100" cy="4914900"/>
          </a:xfrm>
          <a:prstGeom prst="rect">
            <a:avLst/>
          </a:prstGeom>
        </p:spPr>
      </p:pic>
      <p:pic>
        <p:nvPicPr>
          <p:cNvPr id="9" name="Picture 8">
            <a:extLst>
              <a:ext uri="{FF2B5EF4-FFF2-40B4-BE49-F238E27FC236}">
                <a16:creationId xmlns:a16="http://schemas.microsoft.com/office/drawing/2014/main" id="{40F69846-9DD9-1FDC-5D78-0B6E02D541D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60000"/>
                    </a14:imgEffect>
                  </a14:imgLayer>
                </a14:imgProps>
              </a:ext>
              <a:ext uri="{28A0092B-C50C-407E-A947-70E740481C1C}">
                <a14:useLocalDpi xmlns:a14="http://schemas.microsoft.com/office/drawing/2010/main" val="0"/>
              </a:ext>
            </a:extLst>
          </a:blip>
          <a:srcRect t="12500" b="12500"/>
          <a:stretch/>
        </p:blipFill>
        <p:spPr>
          <a:xfrm>
            <a:off x="-3242" y="-46206"/>
            <a:ext cx="12274144" cy="6904206"/>
          </a:xfrm>
          <a:prstGeom prst="rect">
            <a:avLst/>
          </a:prstGeom>
        </p:spPr>
      </p:pic>
    </p:spTree>
    <p:extLst>
      <p:ext uri="{BB962C8B-B14F-4D97-AF65-F5344CB8AC3E}">
        <p14:creationId xmlns:p14="http://schemas.microsoft.com/office/powerpoint/2010/main" val="4278061383"/>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CDDDF7C-C149-FABF-45C7-CB7A9FE43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287B7-2078-55B4-254E-7CED46E955B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3325C15-2DB5-E89D-10E6-A063B8C5B0F8}"/>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A028EADB-7C41-3D1E-0ECA-8472F6119F6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F958C0-CD5E-73B6-4483-4D8B9171B02C}"/>
              </a:ext>
            </a:extLst>
          </p:cNvPr>
          <p:cNvSpPr txBox="1"/>
          <p:nvPr/>
        </p:nvSpPr>
        <p:spPr>
          <a:xfrm>
            <a:off x="2323766" y="6187588"/>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pic>
        <p:nvPicPr>
          <p:cNvPr id="10" name="Picture 9">
            <a:extLst>
              <a:ext uri="{FF2B5EF4-FFF2-40B4-BE49-F238E27FC236}">
                <a16:creationId xmlns:a16="http://schemas.microsoft.com/office/drawing/2014/main" id="{A8814882-0B8E-758D-BF89-5B5E53C31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623" y="-8302"/>
            <a:ext cx="10751177" cy="6027003"/>
          </a:xfrm>
          <a:prstGeom prst="rect">
            <a:avLst/>
          </a:prstGeom>
        </p:spPr>
      </p:pic>
    </p:spTree>
    <p:extLst>
      <p:ext uri="{BB962C8B-B14F-4D97-AF65-F5344CB8AC3E}">
        <p14:creationId xmlns:p14="http://schemas.microsoft.com/office/powerpoint/2010/main" val="240419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62DD2-0C4B-BE7C-2650-D67381BFD46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447CF1C-C51B-4A03-28B0-84496AF24821}"/>
              </a:ext>
            </a:extLst>
          </p:cNvPr>
          <p:cNvSpPr>
            <a:spLocks noGrp="1"/>
          </p:cNvSpPr>
          <p:nvPr>
            <p:ph type="body" idx="1"/>
          </p:nvPr>
        </p:nvSpPr>
        <p:spPr/>
        <p:txBody>
          <a:bodyPr/>
          <a:lstStyle/>
          <a:p>
            <a:endParaRPr lang="en-IN"/>
          </a:p>
        </p:txBody>
      </p:sp>
      <p:pic>
        <p:nvPicPr>
          <p:cNvPr id="6146" name="Picture 2" descr="chart-and-magnifying-glass data analysis predictive analytics ...">
            <a:extLst>
              <a:ext uri="{FF2B5EF4-FFF2-40B4-BE49-F238E27FC236}">
                <a16:creationId xmlns:a16="http://schemas.microsoft.com/office/drawing/2014/main" id="{C87D7B61-972E-E33C-40DD-64F032055C1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1000"/>
                    </a14:imgEffect>
                  </a14:imgLayer>
                </a14:imgProps>
              </a:ext>
              <a:ext uri="{28A0092B-C50C-407E-A947-70E740481C1C}">
                <a14:useLocalDpi xmlns:a14="http://schemas.microsoft.com/office/drawing/2010/main" val="0"/>
              </a:ext>
            </a:extLst>
          </a:blip>
          <a:srcRect t="1692" b="13722"/>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290032"/>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CD3A-B4B3-BC8D-F5A5-C9CA6C77738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9F7A071-65E7-DB4D-B279-4D059DF72592}"/>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4AB5F70C-F5EC-7A63-2571-40552C76955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60B3B6-AB77-5A09-2694-28C9308F41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16" y="44211"/>
            <a:ext cx="10797626" cy="6018696"/>
          </a:xfrm>
          <a:prstGeom prst="rect">
            <a:avLst/>
          </a:prstGeom>
        </p:spPr>
      </p:pic>
      <p:sp>
        <p:nvSpPr>
          <p:cNvPr id="12" name="TextBox 11">
            <a:extLst>
              <a:ext uri="{FF2B5EF4-FFF2-40B4-BE49-F238E27FC236}">
                <a16:creationId xmlns:a16="http://schemas.microsoft.com/office/drawing/2014/main" id="{BD8BD7CD-DDE6-E3F3-DE33-D2E84EF41919}"/>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SANKRANTI</a:t>
            </a:r>
          </a:p>
        </p:txBody>
      </p:sp>
    </p:spTree>
    <p:extLst>
      <p:ext uri="{BB962C8B-B14F-4D97-AF65-F5344CB8AC3E}">
        <p14:creationId xmlns:p14="http://schemas.microsoft.com/office/powerpoint/2010/main" val="4095015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860CC6F-4AA3-710D-C1A0-953D6B570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E81EEC-546B-41D5-3A3F-A931A62E4B2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BA114EC-043E-3EED-757A-4772C203338E}"/>
              </a:ext>
            </a:extLst>
          </p:cNvPr>
          <p:cNvSpPr>
            <a:spLocks noGrp="1"/>
          </p:cNvSpPr>
          <p:nvPr>
            <p:ph type="body" idx="1"/>
          </p:nvPr>
        </p:nvSpPr>
        <p:spPr/>
        <p:txBody>
          <a:bodyPr/>
          <a:lstStyle/>
          <a:p>
            <a:endParaRPr lang="en-US"/>
          </a:p>
        </p:txBody>
      </p:sp>
      <p:sp>
        <p:nvSpPr>
          <p:cNvPr id="4" name="Rectangle: Rounded Corners 3">
            <a:extLst>
              <a:ext uri="{FF2B5EF4-FFF2-40B4-BE49-F238E27FC236}">
                <a16:creationId xmlns:a16="http://schemas.microsoft.com/office/drawing/2014/main" id="{6926F2AC-B90D-E20F-69F6-C235E66392DE}"/>
              </a:ext>
            </a:extLst>
          </p:cNvPr>
          <p:cNvSpPr/>
          <p:nvPr/>
        </p:nvSpPr>
        <p:spPr>
          <a:xfrm>
            <a:off x="1391920" y="304800"/>
            <a:ext cx="9662160" cy="6248400"/>
          </a:xfrm>
          <a:prstGeom prst="roundRect">
            <a:avLst/>
          </a:prstGeom>
          <a:solidFill>
            <a:srgbClr val="3A2E34">
              <a:alpha val="69000"/>
            </a:srgbClr>
          </a:solid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FB3256A-76A6-A9EE-1748-18667B70BEB3}"/>
              </a:ext>
            </a:extLst>
          </p:cNvPr>
          <p:cNvSpPr txBox="1"/>
          <p:nvPr/>
        </p:nvSpPr>
        <p:spPr>
          <a:xfrm>
            <a:off x="3421434" y="4001294"/>
            <a:ext cx="5603132"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CATEGORY ANALYSIS</a:t>
            </a:r>
          </a:p>
        </p:txBody>
      </p:sp>
      <p:pic>
        <p:nvPicPr>
          <p:cNvPr id="7" name="Picture 6">
            <a:extLst>
              <a:ext uri="{FF2B5EF4-FFF2-40B4-BE49-F238E27FC236}">
                <a16:creationId xmlns:a16="http://schemas.microsoft.com/office/drawing/2014/main" id="{B20E9217-FCBB-5098-B67B-F5311210F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355" y="653118"/>
            <a:ext cx="4870614" cy="3215397"/>
          </a:xfrm>
          <a:prstGeom prst="rect">
            <a:avLst/>
          </a:prstGeom>
        </p:spPr>
      </p:pic>
    </p:spTree>
    <p:extLst>
      <p:ext uri="{BB962C8B-B14F-4D97-AF65-F5344CB8AC3E}">
        <p14:creationId xmlns:p14="http://schemas.microsoft.com/office/powerpoint/2010/main" val="801437268"/>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88E21A4-833F-EE95-1AAB-760C8E77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28314-8EAB-EA47-E54A-2DF54C566EF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E2D5BB0-7139-96A8-A668-EA0EB09DB42E}"/>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BB9CA38A-31F5-54FE-7E35-84452C0D61C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157D158-CEC5-F0B2-67E5-1A98E2E94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45" y="0"/>
            <a:ext cx="11038059" cy="6176963"/>
          </a:xfrm>
          <a:prstGeom prst="rect">
            <a:avLst/>
          </a:prstGeom>
        </p:spPr>
      </p:pic>
      <p:sp>
        <p:nvSpPr>
          <p:cNvPr id="4" name="TextBox 3">
            <a:extLst>
              <a:ext uri="{FF2B5EF4-FFF2-40B4-BE49-F238E27FC236}">
                <a16:creationId xmlns:a16="http://schemas.microsoft.com/office/drawing/2014/main" id="{7CADA874-8671-5E99-48F5-15AB10842E62}"/>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DIWALI</a:t>
            </a:r>
          </a:p>
        </p:txBody>
      </p:sp>
    </p:spTree>
    <p:extLst>
      <p:ext uri="{BB962C8B-B14F-4D97-AF65-F5344CB8AC3E}">
        <p14:creationId xmlns:p14="http://schemas.microsoft.com/office/powerpoint/2010/main" val="353116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D2ACB73-F6DB-1E1F-8326-D510B3ED20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75791-F6CD-4E15-04A3-641ED52F6C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43B2266-BD71-16B6-D394-DB5B9BED5570}"/>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AE9BF301-7111-0B50-155A-3A1789CC6BE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A459B1-EB7B-5E72-CD51-AFAA120407E1}"/>
              </a:ext>
            </a:extLst>
          </p:cNvPr>
          <p:cNvSpPr txBox="1"/>
          <p:nvPr/>
        </p:nvSpPr>
        <p:spPr>
          <a:xfrm>
            <a:off x="767716" y="373162"/>
            <a:ext cx="8697982" cy="923330"/>
          </a:xfrm>
          <a:prstGeom prst="rect">
            <a:avLst/>
          </a:prstGeom>
          <a:noFill/>
        </p:spPr>
        <p:txBody>
          <a:bodyPr wrap="square" rtlCol="0">
            <a:spAutoFit/>
          </a:bodyPr>
          <a:lstStyle/>
          <a:p>
            <a:pPr algn="ctr"/>
            <a:r>
              <a:rPr lang="en-US" sz="5400">
                <a:solidFill>
                  <a:schemeClr val="bg1">
                    <a:lumMod val="95000"/>
                  </a:schemeClr>
                </a:solidFill>
                <a:latin typeface="Arial Black" panose="020B0A04020102020204" pitchFamily="34" charset="0"/>
              </a:rPr>
              <a:t>CATEGORY ANALYSIS</a:t>
            </a:r>
          </a:p>
        </p:txBody>
      </p:sp>
      <p:pic>
        <p:nvPicPr>
          <p:cNvPr id="7" name="Picture 6">
            <a:extLst>
              <a:ext uri="{FF2B5EF4-FFF2-40B4-BE49-F238E27FC236}">
                <a16:creationId xmlns:a16="http://schemas.microsoft.com/office/drawing/2014/main" id="{3222EA53-90C2-F36F-E6D9-C274A245C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9521" y="121028"/>
            <a:ext cx="2377687" cy="1569660"/>
          </a:xfrm>
          <a:prstGeom prst="rect">
            <a:avLst/>
          </a:prstGeom>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6298C38B-D893-DAF7-8245-7008D891AC2A}"/>
                  </a:ext>
                </a:extLst>
              </p:cNvPr>
              <p:cNvGraphicFramePr>
                <a:graphicFrameLocks noChangeAspect="1"/>
              </p:cNvGraphicFramePr>
              <p:nvPr>
                <p:extLst>
                  <p:ext uri="{D42A27DB-BD31-4B8C-83A1-F6EECF244321}">
                    <p14:modId xmlns:p14="http://schemas.microsoft.com/office/powerpoint/2010/main" val="2503680059"/>
                  </p:ext>
                </p:extLst>
              </p:nvPr>
            </p:nvGraphicFramePr>
            <p:xfrm>
              <a:off x="6430000" y="1698725"/>
              <a:ext cx="4328364" cy="2434705"/>
            </p:xfrm>
            <a:graphic>
              <a:graphicData uri="http://schemas.microsoft.com/office/powerpoint/2016/slidezoom">
                <pslz:sldZm>
                  <pslz:sldZmObj sldId="338" cId="240419152">
                    <pslz:zmPr id="{3FD4A3B7-8999-4611-BD0F-1A47424183DC}" returnToParent="0" transitionDur="1000">
                      <p166:blipFill xmlns:p166="http://schemas.microsoft.com/office/powerpoint/2016/6/main">
                        <a:blip r:embed="rId6"/>
                        <a:stretch>
                          <a:fillRect/>
                        </a:stretch>
                      </p166:blipFill>
                      <p166:spPr xmlns:p166="http://schemas.microsoft.com/office/powerpoint/2016/6/main">
                        <a:xfrm>
                          <a:off x="0" y="0"/>
                          <a:ext cx="4328364" cy="2434705"/>
                        </a:xfrm>
                        <a:prstGeom prst="rect">
                          <a:avLst/>
                        </a:prstGeom>
                        <a:ln w="3175">
                          <a:solidFill>
                            <a:prstClr val="ltGray"/>
                          </a:solidFill>
                        </a:ln>
                      </p166:spPr>
                    </pslz:zmPr>
                  </pslz:sldZmObj>
                </pslz:sldZm>
              </a:graphicData>
            </a:graphic>
          </p:graphicFrame>
        </mc:Choice>
        <mc:Fallback xmlns="">
          <p:pic>
            <p:nvPicPr>
              <p:cNvPr id="10" name="Slide Zoom 9">
                <a:hlinkClick r:id="rId7" action="ppaction://hlinksldjump"/>
                <a:extLst>
                  <a:ext uri="{FF2B5EF4-FFF2-40B4-BE49-F238E27FC236}">
                    <a16:creationId xmlns:a16="http://schemas.microsoft.com/office/drawing/2014/main" id="{6298C38B-D893-DAF7-8245-7008D891AC2A}"/>
                  </a:ext>
                </a:extLst>
              </p:cNvPr>
              <p:cNvPicPr>
                <a:picLocks noGrp="1" noRot="1" noChangeAspect="1" noMove="1" noResize="1" noEditPoints="1" noAdjustHandles="1" noChangeArrowheads="1" noChangeShapeType="1"/>
              </p:cNvPicPr>
              <p:nvPr/>
            </p:nvPicPr>
            <p:blipFill>
              <a:blip r:embed="rId8"/>
              <a:stretch>
                <a:fillRect/>
              </a:stretch>
            </p:blipFill>
            <p:spPr>
              <a:xfrm>
                <a:off x="6430000" y="1698725"/>
                <a:ext cx="4328364" cy="243470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CE605CA-9666-37D0-CE6F-9071281A9299}"/>
                  </a:ext>
                </a:extLst>
              </p:cNvPr>
              <p:cNvGraphicFramePr>
                <a:graphicFrameLocks noChangeAspect="1"/>
              </p:cNvGraphicFramePr>
              <p:nvPr>
                <p:extLst>
                  <p:ext uri="{D42A27DB-BD31-4B8C-83A1-F6EECF244321}">
                    <p14:modId xmlns:p14="http://schemas.microsoft.com/office/powerpoint/2010/main" val="2423512424"/>
                  </p:ext>
                </p:extLst>
              </p:nvPr>
            </p:nvGraphicFramePr>
            <p:xfrm>
              <a:off x="8856614" y="4431754"/>
              <a:ext cx="3048000" cy="1714500"/>
            </p:xfrm>
            <a:graphic>
              <a:graphicData uri="http://schemas.microsoft.com/office/powerpoint/2016/slidezoom">
                <pslz:sldZm>
                  <pslz:sldZmObj sldId="333" cId="4095015005">
                    <pslz:zmPr id="{EE09FE9D-BC20-45F8-BBC5-A79ABB0040CA}"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hlinkClick r:id="rId10" action="ppaction://hlinksldjump"/>
                <a:extLst>
                  <a:ext uri="{FF2B5EF4-FFF2-40B4-BE49-F238E27FC236}">
                    <a16:creationId xmlns:a16="http://schemas.microsoft.com/office/drawing/2014/main" id="{BCE605CA-9666-37D0-CE6F-9071281A9299}"/>
                  </a:ext>
                </a:extLst>
              </p:cNvPr>
              <p:cNvPicPr>
                <a:picLocks noGrp="1" noRot="1" noChangeAspect="1" noMove="1" noResize="1" noEditPoints="1" noAdjustHandles="1" noChangeArrowheads="1" noChangeShapeType="1"/>
              </p:cNvPicPr>
              <p:nvPr/>
            </p:nvPicPr>
            <p:blipFill>
              <a:blip r:embed="rId11"/>
              <a:stretch>
                <a:fillRect/>
              </a:stretch>
            </p:blipFill>
            <p:spPr>
              <a:xfrm>
                <a:off x="8856614" y="4431754"/>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2D83FE2-FAD3-2A91-4D5E-E2A7CB2FA9ED}"/>
                  </a:ext>
                </a:extLst>
              </p:cNvPr>
              <p:cNvGraphicFramePr>
                <a:graphicFrameLocks noChangeAspect="1"/>
              </p:cNvGraphicFramePr>
              <p:nvPr>
                <p:extLst>
                  <p:ext uri="{D42A27DB-BD31-4B8C-83A1-F6EECF244321}">
                    <p14:modId xmlns:p14="http://schemas.microsoft.com/office/powerpoint/2010/main" val="2608594672"/>
                  </p:ext>
                </p:extLst>
              </p:nvPr>
            </p:nvGraphicFramePr>
            <p:xfrm>
              <a:off x="5389514" y="4462463"/>
              <a:ext cx="3048000" cy="1714500"/>
            </p:xfrm>
            <a:graphic>
              <a:graphicData uri="http://schemas.microsoft.com/office/powerpoint/2016/slidezoom">
                <pslz:sldZm>
                  <pslz:sldZmObj sldId="334" cId="353116609">
                    <pslz:zmPr id="{5F8790DF-E315-40BD-A594-9961BAC9A44E}" returnToParent="0"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Slide Zoom 13">
                <a:hlinkClick r:id="rId13" action="ppaction://hlinksldjump"/>
                <a:extLst>
                  <a:ext uri="{FF2B5EF4-FFF2-40B4-BE49-F238E27FC236}">
                    <a16:creationId xmlns:a16="http://schemas.microsoft.com/office/drawing/2014/main" id="{52D83FE2-FAD3-2A91-4D5E-E2A7CB2FA9ED}"/>
                  </a:ext>
                </a:extLst>
              </p:cNvPr>
              <p:cNvPicPr>
                <a:picLocks noGrp="1" noRot="1" noChangeAspect="1" noMove="1" noResize="1" noEditPoints="1" noAdjustHandles="1" noChangeArrowheads="1" noChangeShapeType="1"/>
              </p:cNvPicPr>
              <p:nvPr/>
            </p:nvPicPr>
            <p:blipFill>
              <a:blip r:embed="rId14"/>
              <a:stretch>
                <a:fillRect/>
              </a:stretch>
            </p:blipFill>
            <p:spPr>
              <a:xfrm>
                <a:off x="5389514" y="4462463"/>
                <a:ext cx="3048000" cy="1714500"/>
              </a:xfrm>
              <a:prstGeom prst="rect">
                <a:avLst/>
              </a:prstGeom>
              <a:ln w="3175">
                <a:solidFill>
                  <a:prstClr val="ltGray"/>
                </a:solidFill>
              </a:ln>
            </p:spPr>
          </p:pic>
        </mc:Fallback>
      </mc:AlternateContent>
      <p:sp>
        <p:nvSpPr>
          <p:cNvPr id="15" name="Rectangle: Rounded Corners 14">
            <a:extLst>
              <a:ext uri="{FF2B5EF4-FFF2-40B4-BE49-F238E27FC236}">
                <a16:creationId xmlns:a16="http://schemas.microsoft.com/office/drawing/2014/main" id="{671D966B-F7A3-5D43-C462-C74DC7540B81}"/>
              </a:ext>
            </a:extLst>
          </p:cNvPr>
          <p:cNvSpPr/>
          <p:nvPr/>
        </p:nvSpPr>
        <p:spPr>
          <a:xfrm>
            <a:off x="-2271099" y="-2743895"/>
            <a:ext cx="17300084" cy="12356817"/>
          </a:xfrm>
          <a:prstGeom prst="roundRect">
            <a:avLst/>
          </a:prstGeom>
          <a:no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B740D6B4-D517-F039-8489-7E362448856B}"/>
              </a:ext>
            </a:extLst>
          </p:cNvPr>
          <p:cNvSpPr/>
          <p:nvPr/>
        </p:nvSpPr>
        <p:spPr>
          <a:xfrm>
            <a:off x="713954" y="1806048"/>
            <a:ext cx="4572459" cy="3889513"/>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These Bar Graphs shows the ISU% in respect of the 5 categories of the products . </a:t>
            </a:r>
          </a:p>
          <a:p>
            <a:r>
              <a:rPr lang="en-US" sz="2000" dirty="0"/>
              <a:t>Observations from the graphs are :</a:t>
            </a:r>
          </a:p>
          <a:p>
            <a:endParaRPr lang="en-US" sz="2000" dirty="0"/>
          </a:p>
          <a:p>
            <a:pPr marL="342900" indent="-342900">
              <a:buFont typeface="Arial" panose="020B0604020202020204" pitchFamily="34" charset="0"/>
              <a:buChar char="•"/>
            </a:pPr>
            <a:r>
              <a:rPr lang="en-US" sz="2000" dirty="0"/>
              <a:t>The ISU% of Home Appliances is tremendous in all the campaigns.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Personal care Category have lowest ISU% in both the campaigns.</a:t>
            </a:r>
          </a:p>
          <a:p>
            <a:endParaRPr lang="en-US" sz="2000" dirty="0"/>
          </a:p>
          <a:p>
            <a:r>
              <a:rPr lang="en-US" sz="1200" dirty="0"/>
              <a:t>ISU% (Percentage Increase in Sold Units in following campaign compared to the week before the campaign.)</a:t>
            </a:r>
          </a:p>
        </p:txBody>
      </p:sp>
    </p:spTree>
    <p:extLst>
      <p:ext uri="{BB962C8B-B14F-4D97-AF65-F5344CB8AC3E}">
        <p14:creationId xmlns:p14="http://schemas.microsoft.com/office/powerpoint/2010/main" val="63107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CDDDF7C-C149-FABF-45C7-CB7A9FE43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287B7-2078-55B4-254E-7CED46E955B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3325C15-2DB5-E89D-10E6-A063B8C5B0F8}"/>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A028EADB-7C41-3D1E-0ECA-8472F6119F6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F958C0-CD5E-73B6-4483-4D8B9171B02C}"/>
              </a:ext>
            </a:extLst>
          </p:cNvPr>
          <p:cNvSpPr txBox="1"/>
          <p:nvPr/>
        </p:nvSpPr>
        <p:spPr>
          <a:xfrm>
            <a:off x="2323766" y="6187588"/>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pic>
        <p:nvPicPr>
          <p:cNvPr id="10" name="Picture 9">
            <a:extLst>
              <a:ext uri="{FF2B5EF4-FFF2-40B4-BE49-F238E27FC236}">
                <a16:creationId xmlns:a16="http://schemas.microsoft.com/office/drawing/2014/main" id="{A8814882-0B8E-758D-BF89-5B5E53C31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623" y="-8302"/>
            <a:ext cx="10751177" cy="6027003"/>
          </a:xfrm>
          <a:prstGeom prst="rect">
            <a:avLst/>
          </a:prstGeom>
        </p:spPr>
      </p:pic>
    </p:spTree>
    <p:extLst>
      <p:ext uri="{BB962C8B-B14F-4D97-AF65-F5344CB8AC3E}">
        <p14:creationId xmlns:p14="http://schemas.microsoft.com/office/powerpoint/2010/main" val="24041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0C62073-C553-40DF-7E8D-A48C06362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CE309-1741-71AF-4DEF-D007C8AC2E5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D0E57D4-7AA8-A777-4B74-2D9B2BB5608A}"/>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EFF34F37-F0EC-3842-CAD0-1399796513B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FB16EB-825D-C34F-B68D-778E42569D2A}"/>
              </a:ext>
            </a:extLst>
          </p:cNvPr>
          <p:cNvSpPr txBox="1"/>
          <p:nvPr/>
        </p:nvSpPr>
        <p:spPr>
          <a:xfrm>
            <a:off x="2323766" y="6187588"/>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AD084550-5B15-EA23-1032-A4B4C99CB3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910" y="0"/>
            <a:ext cx="10990180" cy="6176963"/>
          </a:xfrm>
          <a:prstGeom prst="rect">
            <a:avLst/>
          </a:prstGeom>
        </p:spPr>
      </p:pic>
    </p:spTree>
    <p:extLst>
      <p:ext uri="{BB962C8B-B14F-4D97-AF65-F5344CB8AC3E}">
        <p14:creationId xmlns:p14="http://schemas.microsoft.com/office/powerpoint/2010/main" val="2767448528"/>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CD3A-B4B3-BC8D-F5A5-C9CA6C77738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9F7A071-65E7-DB4D-B279-4D059DF72592}"/>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4AB5F70C-F5EC-7A63-2571-40552C76955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60B3B6-AB77-5A09-2694-28C9308F41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16" y="44211"/>
            <a:ext cx="10797626" cy="6018696"/>
          </a:xfrm>
          <a:prstGeom prst="rect">
            <a:avLst/>
          </a:prstGeom>
        </p:spPr>
      </p:pic>
      <p:sp>
        <p:nvSpPr>
          <p:cNvPr id="12" name="TextBox 11">
            <a:extLst>
              <a:ext uri="{FF2B5EF4-FFF2-40B4-BE49-F238E27FC236}">
                <a16:creationId xmlns:a16="http://schemas.microsoft.com/office/drawing/2014/main" id="{BD8BD7CD-DDE6-E3F3-DE33-D2E84EF41919}"/>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SANKRANTI</a:t>
            </a:r>
          </a:p>
        </p:txBody>
      </p:sp>
    </p:spTree>
    <p:extLst>
      <p:ext uri="{BB962C8B-B14F-4D97-AF65-F5344CB8AC3E}">
        <p14:creationId xmlns:p14="http://schemas.microsoft.com/office/powerpoint/2010/main" val="409501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5925DDE-8C05-EAE4-C14E-D5E6572F5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8D862-F372-4563-0E2E-34351FFEFA6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863625F-FF51-D695-C7BF-FF07C038FB06}"/>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DC22B6AE-19D8-DD8F-2BBF-4AF374BF15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AAEB715-BDEB-9684-45C9-C50F32EDD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332" y="0"/>
            <a:ext cx="11073336" cy="6176963"/>
          </a:xfrm>
          <a:prstGeom prst="rect">
            <a:avLst/>
          </a:prstGeom>
        </p:spPr>
      </p:pic>
      <p:sp>
        <p:nvSpPr>
          <p:cNvPr id="4" name="TextBox 3">
            <a:extLst>
              <a:ext uri="{FF2B5EF4-FFF2-40B4-BE49-F238E27FC236}">
                <a16:creationId xmlns:a16="http://schemas.microsoft.com/office/drawing/2014/main" id="{A8167539-C51F-1678-BBE3-693F6BF971FE}"/>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SANKRANTI</a:t>
            </a:r>
          </a:p>
        </p:txBody>
      </p:sp>
    </p:spTree>
    <p:extLst>
      <p:ext uri="{BB962C8B-B14F-4D97-AF65-F5344CB8AC3E}">
        <p14:creationId xmlns:p14="http://schemas.microsoft.com/office/powerpoint/2010/main" val="830069393"/>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DA44-CB74-675D-B453-18A69DFACD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727A71F-F874-ACE2-20AB-646B68DFA913}"/>
              </a:ext>
            </a:extLst>
          </p:cNvPr>
          <p:cNvSpPr>
            <a:spLocks noGrp="1"/>
          </p:cNvSpPr>
          <p:nvPr>
            <p:ph type="body" idx="1"/>
          </p:nvPr>
        </p:nvSpPr>
        <p:spPr/>
        <p:txBody>
          <a:bodyPr/>
          <a:lstStyle/>
          <a:p>
            <a:endParaRPr lang="en-IN"/>
          </a:p>
        </p:txBody>
      </p:sp>
      <p:pic>
        <p:nvPicPr>
          <p:cNvPr id="2052" name="Picture 4" descr="Family shopping in supermarket cartoon vector">
            <a:extLst>
              <a:ext uri="{FF2B5EF4-FFF2-40B4-BE49-F238E27FC236}">
                <a16:creationId xmlns:a16="http://schemas.microsoft.com/office/drawing/2014/main" id="{2BCE617B-BD21-EB83-3ADF-77E55CD1981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74000"/>
                    </a14:imgEffect>
                  </a14:imgLayer>
                </a14:imgProps>
              </a:ext>
              <a:ext uri="{28A0092B-C50C-407E-A947-70E740481C1C}">
                <a14:useLocalDpi xmlns:a14="http://schemas.microsoft.com/office/drawing/2010/main" val="0"/>
              </a:ext>
            </a:extLst>
          </a:blip>
          <a:srcRect t="14393" b="15323"/>
          <a:stretch/>
        </p:blipFill>
        <p:spPr bwMode="auto">
          <a:xfrm>
            <a:off x="-3"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CC44152-488F-6542-7C80-2DA8CAEBBE2F}"/>
              </a:ext>
            </a:extLst>
          </p:cNvPr>
          <p:cNvSpPr>
            <a:spLocks noChangeAspect="1"/>
          </p:cNvSpPr>
          <p:nvPr/>
        </p:nvSpPr>
        <p:spPr>
          <a:xfrm>
            <a:off x="-1657270" y="-4689585"/>
            <a:ext cx="15506535" cy="16206689"/>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TextBox 4">
            <a:extLst>
              <a:ext uri="{FF2B5EF4-FFF2-40B4-BE49-F238E27FC236}">
                <a16:creationId xmlns:a16="http://schemas.microsoft.com/office/drawing/2014/main" id="{F0907DCF-5D01-0DD4-B1C4-3A991FD942C7}"/>
              </a:ext>
            </a:extLst>
          </p:cNvPr>
          <p:cNvSpPr txBox="1"/>
          <p:nvPr/>
        </p:nvSpPr>
        <p:spPr>
          <a:xfrm>
            <a:off x="1410512" y="2905927"/>
            <a:ext cx="9628394" cy="1015663"/>
          </a:xfrm>
          <a:prstGeom prst="rect">
            <a:avLst/>
          </a:prstGeom>
          <a:noFill/>
        </p:spPr>
        <p:txBody>
          <a:bodyPr wrap="square" rtlCol="0">
            <a:spAutoFit/>
          </a:bodyPr>
          <a:lstStyle/>
          <a:p>
            <a:pPr algn="ctr"/>
            <a:r>
              <a:rPr lang="en-US" sz="6000" dirty="0">
                <a:solidFill>
                  <a:schemeClr val="bg1">
                    <a:lumMod val="95000"/>
                  </a:schemeClr>
                </a:solidFill>
                <a:latin typeface="Arial Black" panose="020B0A04020102020204" pitchFamily="34" charset="0"/>
              </a:rPr>
              <a:t>BACKGROUND INFO</a:t>
            </a:r>
            <a:endParaRPr lang="en-IN" sz="6000" dirty="0">
              <a:solidFill>
                <a:schemeClr val="bg1">
                  <a:lumMod val="95000"/>
                </a:schemeClr>
              </a:solidFill>
              <a:latin typeface="Arial Black" panose="020B0A04020102020204" pitchFamily="34" charset="0"/>
            </a:endParaRPr>
          </a:p>
        </p:txBody>
      </p:sp>
      <p:sp>
        <p:nvSpPr>
          <p:cNvPr id="7" name="Rectangle: Rounded Corners 6">
            <a:extLst>
              <a:ext uri="{FF2B5EF4-FFF2-40B4-BE49-F238E27FC236}">
                <a16:creationId xmlns:a16="http://schemas.microsoft.com/office/drawing/2014/main" id="{3DE94E48-0B4C-39C8-A671-A1A2DE5E7E5D}"/>
              </a:ext>
            </a:extLst>
          </p:cNvPr>
          <p:cNvSpPr/>
          <p:nvPr/>
        </p:nvSpPr>
        <p:spPr>
          <a:xfrm>
            <a:off x="1909955" y="10485480"/>
            <a:ext cx="8629508" cy="4914393"/>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t> </a:t>
            </a:r>
            <a:r>
              <a:rPr lang="en-US" sz="2400" b="1"/>
              <a:t>Cultural significance of Diwali and Sankranti in India:</a:t>
            </a:r>
          </a:p>
          <a:p>
            <a:pPr marL="342900" indent="-342900">
              <a:buFont typeface="Arial" panose="020B0604020202020204" pitchFamily="34" charset="0"/>
              <a:buChar char="•"/>
            </a:pPr>
            <a:r>
              <a:rPr lang="en-US" sz="2000"/>
              <a:t>Diwali is the festival of lights celebrated by Hindus, symbolizing the victory of light over darkness and good over evil.</a:t>
            </a:r>
          </a:p>
          <a:p>
            <a:pPr marL="342900" indent="-342900">
              <a:buFont typeface="Arial" panose="020B0604020202020204" pitchFamily="34" charset="0"/>
              <a:buChar char="•"/>
            </a:pPr>
            <a:r>
              <a:rPr lang="en-US" sz="2000"/>
              <a:t>Sankranti marks the harvest festival in India, celebrated with various regional customs and traditions.</a:t>
            </a:r>
          </a:p>
          <a:p>
            <a:pPr marL="342900" indent="-342900">
              <a:buFont typeface="Arial" panose="020B0604020202020204" pitchFamily="34" charset="0"/>
              <a:buChar char="•"/>
            </a:pPr>
            <a:endParaRPr lang="en-US" sz="2000"/>
          </a:p>
          <a:p>
            <a:r>
              <a:rPr lang="en-US" sz="2400" b="1"/>
              <a:t>Impact of festive seasons on consumer behavior:</a:t>
            </a:r>
          </a:p>
          <a:p>
            <a:r>
              <a:rPr lang="en-US" sz="2000"/>
              <a:t>Festive seasons witness increased spending on gifts, clothing, and household items as people prepare for celebrations.</a:t>
            </a:r>
          </a:p>
          <a:p>
            <a:endParaRPr lang="en-US" sz="2000"/>
          </a:p>
          <a:p>
            <a:r>
              <a:rPr lang="en-US" sz="2400" b="1"/>
              <a:t>Role of promotions in driving sales during festivals:</a:t>
            </a:r>
          </a:p>
          <a:p>
            <a:r>
              <a:rPr lang="en-US" sz="2000"/>
              <a:t>Promotions attract customers with special discounts and offers, stimulating purchase decisions and boosting sales volume.</a:t>
            </a:r>
            <a:endParaRPr lang="en-IN" sz="2000"/>
          </a:p>
        </p:txBody>
      </p:sp>
      <p:pic>
        <p:nvPicPr>
          <p:cNvPr id="8" name="Picture 7">
            <a:extLst>
              <a:ext uri="{FF2B5EF4-FFF2-40B4-BE49-F238E27FC236}">
                <a16:creationId xmlns:a16="http://schemas.microsoft.com/office/drawing/2014/main" id="{89812AC1-0E63-1298-9254-4336C3786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8" y="56985"/>
            <a:ext cx="487755" cy="487755"/>
          </a:xfrm>
          <a:prstGeom prst="rect">
            <a:avLst/>
          </a:prstGeom>
        </p:spPr>
      </p:pic>
      <p:pic>
        <p:nvPicPr>
          <p:cNvPr id="2056" name="Picture 8" descr="Happy Diwali Animated GIF GIF Wallpapers | 10 Images">
            <a:extLst>
              <a:ext uri="{FF2B5EF4-FFF2-40B4-BE49-F238E27FC236}">
                <a16:creationId xmlns:a16="http://schemas.microsoft.com/office/drawing/2014/main" id="{AECABECD-1DE3-435A-60EF-83EA18030E5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8316" y="1477911"/>
            <a:ext cx="2520000" cy="2520000"/>
          </a:xfrm>
          <a:prstGeom prst="flowChartConnector">
            <a:avLst/>
          </a:prstGeom>
          <a:solidFill>
            <a:schemeClr val="bg1"/>
          </a:solidFill>
          <a:ln w="38100">
            <a:solidFill>
              <a:schemeClr val="bg1"/>
            </a:solidFill>
          </a:ln>
        </p:spPr>
      </p:pic>
      <p:pic>
        <p:nvPicPr>
          <p:cNvPr id="2058" name="Picture 10" descr="Happy makar sankranti greeting card. indian boy and girl playing kite celebrating makar sankranti festival">
            <a:extLst>
              <a:ext uri="{FF2B5EF4-FFF2-40B4-BE49-F238E27FC236}">
                <a16:creationId xmlns:a16="http://schemas.microsoft.com/office/drawing/2014/main" id="{97A60158-F8C6-635C-5622-4B74854398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7373" y="1477911"/>
            <a:ext cx="2520000" cy="2520000"/>
          </a:xfrm>
          <a:prstGeom prst="flowChartConnector">
            <a:avLst/>
          </a:prstGeom>
          <a:solidFill>
            <a:schemeClr val="bg1"/>
          </a:solidFill>
          <a:ln w="38100">
            <a:solidFill>
              <a:schemeClr val="bg1"/>
            </a:solidFill>
          </a:ln>
        </p:spPr>
      </p:pic>
      <p:sp>
        <p:nvSpPr>
          <p:cNvPr id="6" name="TextBox 5">
            <a:extLst>
              <a:ext uri="{FF2B5EF4-FFF2-40B4-BE49-F238E27FC236}">
                <a16:creationId xmlns:a16="http://schemas.microsoft.com/office/drawing/2014/main" id="{B62AD0E8-A693-6410-3DDB-879C74479296}"/>
              </a:ext>
            </a:extLst>
          </p:cNvPr>
          <p:cNvSpPr txBox="1"/>
          <p:nvPr/>
        </p:nvSpPr>
        <p:spPr>
          <a:xfrm>
            <a:off x="1410512" y="90445"/>
            <a:ext cx="9628394" cy="1446550"/>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PROMOTIONAL CAMPAIGNS IN FESTIVALS</a:t>
            </a:r>
            <a:endParaRPr lang="en-IN" sz="4400" dirty="0">
              <a:solidFill>
                <a:schemeClr val="bg1">
                  <a:lumMod val="95000"/>
                </a:schemeClr>
              </a:solidFill>
              <a:latin typeface="Arial Black" panose="020B0A04020102020204" pitchFamily="34" charset="0"/>
            </a:endParaRPr>
          </a:p>
        </p:txBody>
      </p:sp>
      <p:sp>
        <p:nvSpPr>
          <p:cNvPr id="9" name="TextBox 8">
            <a:extLst>
              <a:ext uri="{FF2B5EF4-FFF2-40B4-BE49-F238E27FC236}">
                <a16:creationId xmlns:a16="http://schemas.microsoft.com/office/drawing/2014/main" id="{EFD6A851-46E5-E547-1B42-F24A4AEABD3D}"/>
              </a:ext>
            </a:extLst>
          </p:cNvPr>
          <p:cNvSpPr txBox="1"/>
          <p:nvPr/>
        </p:nvSpPr>
        <p:spPr>
          <a:xfrm>
            <a:off x="1738316" y="4132848"/>
            <a:ext cx="2416279" cy="646331"/>
          </a:xfrm>
          <a:prstGeom prst="rect">
            <a:avLst/>
          </a:prstGeom>
          <a:noFill/>
        </p:spPr>
        <p:txBody>
          <a:bodyPr wrap="square" rtlCol="0">
            <a:spAutoFit/>
          </a:bodyPr>
          <a:lstStyle/>
          <a:p>
            <a:pPr algn="ctr"/>
            <a:r>
              <a:rPr lang="en-US" sz="3600" b="1">
                <a:solidFill>
                  <a:schemeClr val="bg1">
                    <a:lumMod val="95000"/>
                  </a:schemeClr>
                </a:solidFill>
              </a:rPr>
              <a:t>DIWALI</a:t>
            </a:r>
            <a:endParaRPr lang="en-IN" sz="3600" b="1">
              <a:solidFill>
                <a:schemeClr val="bg1">
                  <a:lumMod val="95000"/>
                </a:schemeClr>
              </a:solidFill>
            </a:endParaRPr>
          </a:p>
        </p:txBody>
      </p:sp>
      <p:sp>
        <p:nvSpPr>
          <p:cNvPr id="10" name="TextBox 9">
            <a:extLst>
              <a:ext uri="{FF2B5EF4-FFF2-40B4-BE49-F238E27FC236}">
                <a16:creationId xmlns:a16="http://schemas.microsoft.com/office/drawing/2014/main" id="{11C9AAF4-0992-58E6-1ED5-706AA8144F2D}"/>
              </a:ext>
            </a:extLst>
          </p:cNvPr>
          <p:cNvSpPr txBox="1"/>
          <p:nvPr/>
        </p:nvSpPr>
        <p:spPr>
          <a:xfrm>
            <a:off x="7919233" y="4132848"/>
            <a:ext cx="2416279" cy="646331"/>
          </a:xfrm>
          <a:prstGeom prst="rect">
            <a:avLst/>
          </a:prstGeom>
          <a:noFill/>
        </p:spPr>
        <p:txBody>
          <a:bodyPr wrap="square" rtlCol="0">
            <a:spAutoFit/>
          </a:bodyPr>
          <a:lstStyle/>
          <a:p>
            <a:pPr algn="ctr"/>
            <a:r>
              <a:rPr lang="en-US" sz="3600" b="1">
                <a:solidFill>
                  <a:schemeClr val="bg1">
                    <a:lumMod val="95000"/>
                  </a:schemeClr>
                </a:solidFill>
              </a:rPr>
              <a:t>SANKRANTI</a:t>
            </a:r>
            <a:endParaRPr lang="en-IN" sz="3600" b="1">
              <a:solidFill>
                <a:schemeClr val="bg1">
                  <a:lumMod val="95000"/>
                </a:schemeClr>
              </a:solidFill>
            </a:endParaRPr>
          </a:p>
        </p:txBody>
      </p:sp>
      <p:sp>
        <p:nvSpPr>
          <p:cNvPr id="11" name="Rectangle: Rounded Corners 10">
            <a:extLst>
              <a:ext uri="{FF2B5EF4-FFF2-40B4-BE49-F238E27FC236}">
                <a16:creationId xmlns:a16="http://schemas.microsoft.com/office/drawing/2014/main" id="{0AF70C40-DB4D-40AA-FBCC-80B957D0589A}"/>
              </a:ext>
            </a:extLst>
          </p:cNvPr>
          <p:cNvSpPr/>
          <p:nvPr/>
        </p:nvSpPr>
        <p:spPr>
          <a:xfrm>
            <a:off x="1773485" y="4980593"/>
            <a:ext cx="8469128" cy="1578759"/>
          </a:xfrm>
          <a:prstGeom prst="roundRect">
            <a:avLst/>
          </a:prstGeom>
          <a:solidFill>
            <a:schemeClr val="tx1">
              <a:alpha val="5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 </a:t>
            </a:r>
            <a:endParaRPr lang="en-US" sz="2000" dirty="0"/>
          </a:p>
          <a:p>
            <a:r>
              <a:rPr lang="en-US" sz="2400" b="1" dirty="0"/>
              <a:t>Impact of festive seasons on consumer behavior:</a:t>
            </a:r>
          </a:p>
          <a:p>
            <a:r>
              <a:rPr lang="en-US" sz="2000" dirty="0"/>
              <a:t>Festive seasons witness increased spending on gifts, clothing, and household items as people prepare for celebrations.</a:t>
            </a:r>
          </a:p>
          <a:p>
            <a:endParaRPr lang="en-US" sz="2000" dirty="0"/>
          </a:p>
        </p:txBody>
      </p:sp>
    </p:spTree>
    <p:extLst>
      <p:ext uri="{BB962C8B-B14F-4D97-AF65-F5344CB8AC3E}">
        <p14:creationId xmlns:p14="http://schemas.microsoft.com/office/powerpoint/2010/main" val="537691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grpId="0" nodeType="after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800"/>
                            </p:stCondLst>
                            <p:childTnLst>
                              <p:par>
                                <p:cTn id="16" presetID="2" presetClass="entr" presetSubtype="4" fill="hold" nodeType="afterEffect">
                                  <p:stCondLst>
                                    <p:cond delay="0"/>
                                  </p:stCondLst>
                                  <p:childTnLst>
                                    <p:set>
                                      <p:cBhvr>
                                        <p:cTn id="17" dur="1" fill="hold">
                                          <p:stCondLst>
                                            <p:cond delay="0"/>
                                          </p:stCondLst>
                                        </p:cTn>
                                        <p:tgtEl>
                                          <p:spTgt spid="2056"/>
                                        </p:tgtEl>
                                        <p:attrNameLst>
                                          <p:attrName>style.visibility</p:attrName>
                                        </p:attrNameLst>
                                      </p:cBhvr>
                                      <p:to>
                                        <p:strVal val="visible"/>
                                      </p:to>
                                    </p:set>
                                    <p:anim calcmode="lin" valueType="num">
                                      <p:cBhvr additive="base">
                                        <p:cTn id="18" dur="300" fill="hold"/>
                                        <p:tgtEl>
                                          <p:spTgt spid="2056"/>
                                        </p:tgtEl>
                                        <p:attrNameLst>
                                          <p:attrName>ppt_x</p:attrName>
                                        </p:attrNameLst>
                                      </p:cBhvr>
                                      <p:tavLst>
                                        <p:tav tm="0">
                                          <p:val>
                                            <p:strVal val="#ppt_x"/>
                                          </p:val>
                                        </p:tav>
                                        <p:tav tm="100000">
                                          <p:val>
                                            <p:strVal val="#ppt_x"/>
                                          </p:val>
                                        </p:tav>
                                      </p:tavLst>
                                    </p:anim>
                                    <p:anim calcmode="lin" valueType="num">
                                      <p:cBhvr additive="base">
                                        <p:cTn id="19" dur="300" fill="hold"/>
                                        <p:tgtEl>
                                          <p:spTgt spid="2056"/>
                                        </p:tgtEl>
                                        <p:attrNameLst>
                                          <p:attrName>ppt_y</p:attrName>
                                        </p:attrNameLst>
                                      </p:cBhvr>
                                      <p:tavLst>
                                        <p:tav tm="0">
                                          <p:val>
                                            <p:strVal val="1+#ppt_h/2"/>
                                          </p:val>
                                        </p:tav>
                                        <p:tav tm="100000">
                                          <p:val>
                                            <p:strVal val="#ppt_y"/>
                                          </p:val>
                                        </p:tav>
                                      </p:tavLst>
                                    </p:anim>
                                  </p:childTnLst>
                                </p:cTn>
                              </p:par>
                            </p:childTnLst>
                          </p:cTn>
                        </p:par>
                        <p:par>
                          <p:cTn id="20" fill="hold">
                            <p:stCondLst>
                              <p:cond delay="11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300"/>
                                        <p:tgtEl>
                                          <p:spTgt spid="9"/>
                                        </p:tgtEl>
                                      </p:cBhvr>
                                    </p:animEffect>
                                  </p:childTnLst>
                                </p:cTn>
                              </p:par>
                            </p:childTnLst>
                          </p:cTn>
                        </p:par>
                        <p:par>
                          <p:cTn id="24" fill="hold">
                            <p:stCondLst>
                              <p:cond delay="1400"/>
                            </p:stCondLst>
                            <p:childTnLst>
                              <p:par>
                                <p:cTn id="25" presetID="2" presetClass="entr" presetSubtype="4" fill="hold" nodeType="afterEffect">
                                  <p:stCondLst>
                                    <p:cond delay="0"/>
                                  </p:stCondLst>
                                  <p:childTnLst>
                                    <p:set>
                                      <p:cBhvr>
                                        <p:cTn id="26" dur="1" fill="hold">
                                          <p:stCondLst>
                                            <p:cond delay="0"/>
                                          </p:stCondLst>
                                        </p:cTn>
                                        <p:tgtEl>
                                          <p:spTgt spid="2058"/>
                                        </p:tgtEl>
                                        <p:attrNameLst>
                                          <p:attrName>style.visibility</p:attrName>
                                        </p:attrNameLst>
                                      </p:cBhvr>
                                      <p:to>
                                        <p:strVal val="visible"/>
                                      </p:to>
                                    </p:set>
                                    <p:anim calcmode="lin" valueType="num">
                                      <p:cBhvr additive="base">
                                        <p:cTn id="27" dur="300" fill="hold"/>
                                        <p:tgtEl>
                                          <p:spTgt spid="2058"/>
                                        </p:tgtEl>
                                        <p:attrNameLst>
                                          <p:attrName>ppt_x</p:attrName>
                                        </p:attrNameLst>
                                      </p:cBhvr>
                                      <p:tavLst>
                                        <p:tav tm="0">
                                          <p:val>
                                            <p:strVal val="#ppt_x"/>
                                          </p:val>
                                        </p:tav>
                                        <p:tav tm="100000">
                                          <p:val>
                                            <p:strVal val="#ppt_x"/>
                                          </p:val>
                                        </p:tav>
                                      </p:tavLst>
                                    </p:anim>
                                    <p:anim calcmode="lin" valueType="num">
                                      <p:cBhvr additive="base">
                                        <p:cTn id="28" dur="300" fill="hold"/>
                                        <p:tgtEl>
                                          <p:spTgt spid="2058"/>
                                        </p:tgtEl>
                                        <p:attrNameLst>
                                          <p:attrName>ppt_y</p:attrName>
                                        </p:attrNameLst>
                                      </p:cBhvr>
                                      <p:tavLst>
                                        <p:tav tm="0">
                                          <p:val>
                                            <p:strVal val="1+#ppt_h/2"/>
                                          </p:val>
                                        </p:tav>
                                        <p:tav tm="100000">
                                          <p:val>
                                            <p:strVal val="#ppt_y"/>
                                          </p:val>
                                        </p:tav>
                                      </p:tavLst>
                                    </p:anim>
                                  </p:childTnLst>
                                </p:cTn>
                              </p:par>
                            </p:childTnLst>
                          </p:cTn>
                        </p:par>
                        <p:par>
                          <p:cTn id="29" fill="hold">
                            <p:stCondLst>
                              <p:cond delay="1700"/>
                            </p:stCondLst>
                            <p:childTnLst>
                              <p:par>
                                <p:cTn id="30" presetID="2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300"/>
                                        <p:tgtEl>
                                          <p:spTgt spid="11"/>
                                        </p:tgtEl>
                                      </p:cBhvr>
                                    </p:animEffect>
                                    <p:anim calcmode="lin" valueType="num">
                                      <p:cBhvr>
                                        <p:cTn id="37" dur="300" fill="hold"/>
                                        <p:tgtEl>
                                          <p:spTgt spid="11"/>
                                        </p:tgtEl>
                                        <p:attrNameLst>
                                          <p:attrName>ppt_x</p:attrName>
                                        </p:attrNameLst>
                                      </p:cBhvr>
                                      <p:tavLst>
                                        <p:tav tm="0">
                                          <p:val>
                                            <p:strVal val="#ppt_x"/>
                                          </p:val>
                                        </p:tav>
                                        <p:tav tm="100000">
                                          <p:val>
                                            <p:strVal val="#ppt_x"/>
                                          </p:val>
                                        </p:tav>
                                      </p:tavLst>
                                    </p:anim>
                                    <p:anim calcmode="lin" valueType="num">
                                      <p:cBhvr>
                                        <p:cTn id="38" dur="3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88E21A4-833F-EE95-1AAB-760C8E774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28314-8EAB-EA47-E54A-2DF54C566EF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E2D5BB0-7139-96A8-A668-EA0EB09DB42E}"/>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2157D158-CEC5-F0B2-67E5-1A98E2E94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45" y="0"/>
            <a:ext cx="11038059" cy="6176963"/>
          </a:xfrm>
          <a:prstGeom prst="rect">
            <a:avLst/>
          </a:prstGeom>
        </p:spPr>
      </p:pic>
      <p:sp>
        <p:nvSpPr>
          <p:cNvPr id="4" name="TextBox 3">
            <a:extLst>
              <a:ext uri="{FF2B5EF4-FFF2-40B4-BE49-F238E27FC236}">
                <a16:creationId xmlns:a16="http://schemas.microsoft.com/office/drawing/2014/main" id="{7CADA874-8671-5E99-48F5-15AB10842E62}"/>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DIWALI</a:t>
            </a:r>
          </a:p>
        </p:txBody>
      </p:sp>
    </p:spTree>
    <p:extLst>
      <p:ext uri="{BB962C8B-B14F-4D97-AF65-F5344CB8AC3E}">
        <p14:creationId xmlns:p14="http://schemas.microsoft.com/office/powerpoint/2010/main" val="35311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596E628-A818-C855-1AE6-E5FAC2EA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2C23B-852A-C312-1CED-4CE09423B32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1E73C2C-3943-E1A2-859E-ADC2628132AA}"/>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5FD5ABE2-BFFE-66A0-C935-EB90AA2652A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C155EC4-89D2-4BCA-0912-92AB3D44F0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527" y="0"/>
            <a:ext cx="10772273" cy="5978769"/>
          </a:xfrm>
          <a:prstGeom prst="rect">
            <a:avLst/>
          </a:prstGeom>
        </p:spPr>
      </p:pic>
      <p:sp>
        <p:nvSpPr>
          <p:cNvPr id="4" name="TextBox 3">
            <a:extLst>
              <a:ext uri="{FF2B5EF4-FFF2-40B4-BE49-F238E27FC236}">
                <a16:creationId xmlns:a16="http://schemas.microsoft.com/office/drawing/2014/main" id="{FBE1049E-C60D-C6F8-7C6B-565A0DCC574A}"/>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DIWALI</a:t>
            </a:r>
          </a:p>
        </p:txBody>
      </p:sp>
    </p:spTree>
    <p:extLst>
      <p:ext uri="{BB962C8B-B14F-4D97-AF65-F5344CB8AC3E}">
        <p14:creationId xmlns:p14="http://schemas.microsoft.com/office/powerpoint/2010/main" val="2258248998"/>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D3E4754-D831-B4E6-798D-44E143073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5D74D-6EE6-F5E4-45CB-CE24ECD9482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8D1992E-390C-5B2D-755E-08C2D959AB40}"/>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DA9CC699-2F71-E071-90EA-DC1973524B0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3A39577-C548-50D2-A784-EAAB46EDEF84}"/>
              </a:ext>
            </a:extLst>
          </p:cNvPr>
          <p:cNvSpPr>
            <a:spLocks noChangeAspect="1"/>
          </p:cNvSpPr>
          <p:nvPr/>
        </p:nvSpPr>
        <p:spPr>
          <a:xfrm>
            <a:off x="-1570893" y="-4186641"/>
            <a:ext cx="15333785" cy="16026139"/>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8C92D6-34EF-2EF6-4A48-D7A6FD240C3A}"/>
              </a:ext>
            </a:extLst>
          </p:cNvPr>
          <p:cNvSpPr txBox="1"/>
          <p:nvPr/>
        </p:nvSpPr>
        <p:spPr>
          <a:xfrm>
            <a:off x="767716" y="373162"/>
            <a:ext cx="8697982" cy="923330"/>
          </a:xfrm>
          <a:prstGeom prst="rect">
            <a:avLst/>
          </a:prstGeom>
          <a:noFill/>
        </p:spPr>
        <p:txBody>
          <a:bodyPr wrap="square" rtlCol="0">
            <a:spAutoFit/>
          </a:bodyPr>
          <a:lstStyle/>
          <a:p>
            <a:pPr algn="ctr"/>
            <a:r>
              <a:rPr lang="en-US" sz="5400">
                <a:solidFill>
                  <a:schemeClr val="bg1">
                    <a:lumMod val="95000"/>
                  </a:schemeClr>
                </a:solidFill>
                <a:latin typeface="Arial Black" panose="020B0A04020102020204" pitchFamily="34" charset="0"/>
              </a:rPr>
              <a:t>PRODUCTS ANALYSIS</a:t>
            </a:r>
          </a:p>
        </p:txBody>
      </p:sp>
      <p:pic>
        <p:nvPicPr>
          <p:cNvPr id="7" name="Picture 6">
            <a:extLst>
              <a:ext uri="{FF2B5EF4-FFF2-40B4-BE49-F238E27FC236}">
                <a16:creationId xmlns:a16="http://schemas.microsoft.com/office/drawing/2014/main" id="{3E33F396-4A17-8F9F-9CA4-1C5221D92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9521" y="121028"/>
            <a:ext cx="2377687" cy="1569660"/>
          </a:xfrm>
          <a:prstGeom prst="rect">
            <a:avLst/>
          </a:prstGeom>
        </p:spPr>
      </p:pic>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E72913C-ED0F-B93B-C7D0-72662E5ADEB7}"/>
                  </a:ext>
                </a:extLst>
              </p:cNvPr>
              <p:cNvGraphicFramePr>
                <a:graphicFrameLocks noChangeAspect="1"/>
              </p:cNvGraphicFramePr>
              <p:nvPr>
                <p:extLst>
                  <p:ext uri="{D42A27DB-BD31-4B8C-83A1-F6EECF244321}">
                    <p14:modId xmlns:p14="http://schemas.microsoft.com/office/powerpoint/2010/main" val="416227409"/>
                  </p:ext>
                </p:extLst>
              </p:nvPr>
            </p:nvGraphicFramePr>
            <p:xfrm>
              <a:off x="6845709" y="1760138"/>
              <a:ext cx="4397289" cy="2473475"/>
            </p:xfrm>
            <a:graphic>
              <a:graphicData uri="http://schemas.microsoft.com/office/powerpoint/2016/slidezoom">
                <pslz:sldZm>
                  <pslz:sldZmObj sldId="337" cId="2767448528">
                    <pslz:zmPr id="{4A63074F-D562-4EFB-94BC-FBC49DBE524E}" returnToParent="0" transitionDur="1000">
                      <p166:blipFill xmlns:p166="http://schemas.microsoft.com/office/powerpoint/2016/6/main">
                        <a:blip r:embed="rId6"/>
                        <a:stretch>
                          <a:fillRect/>
                        </a:stretch>
                      </p166:blipFill>
                      <p166:spPr xmlns:p166="http://schemas.microsoft.com/office/powerpoint/2016/6/main">
                        <a:xfrm>
                          <a:off x="0" y="0"/>
                          <a:ext cx="4397289" cy="2473475"/>
                        </a:xfrm>
                        <a:prstGeom prst="rect">
                          <a:avLst/>
                        </a:prstGeom>
                        <a:ln w="3175">
                          <a:solidFill>
                            <a:prstClr val="ltGray"/>
                          </a:solidFill>
                        </a:ln>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7E72913C-ED0F-B93B-C7D0-72662E5ADEB7}"/>
                  </a:ext>
                </a:extLst>
              </p:cNvPr>
              <p:cNvPicPr>
                <a:picLocks noGrp="1" noRot="1" noChangeAspect="1" noMove="1" noResize="1" noEditPoints="1" noAdjustHandles="1" noChangeArrowheads="1" noChangeShapeType="1"/>
              </p:cNvPicPr>
              <p:nvPr/>
            </p:nvPicPr>
            <p:blipFill>
              <a:blip r:embed="rId8"/>
              <a:stretch>
                <a:fillRect/>
              </a:stretch>
            </p:blipFill>
            <p:spPr>
              <a:xfrm>
                <a:off x="6845709" y="1760138"/>
                <a:ext cx="4397289" cy="24734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05D5471-EE1B-BBEE-E130-59EF01101C2E}"/>
                  </a:ext>
                </a:extLst>
              </p:cNvPr>
              <p:cNvGraphicFramePr>
                <a:graphicFrameLocks noChangeAspect="1"/>
              </p:cNvGraphicFramePr>
              <p:nvPr>
                <p:extLst>
                  <p:ext uri="{D42A27DB-BD31-4B8C-83A1-F6EECF244321}">
                    <p14:modId xmlns:p14="http://schemas.microsoft.com/office/powerpoint/2010/main" val="2161421402"/>
                  </p:ext>
                </p:extLst>
              </p:nvPr>
            </p:nvGraphicFramePr>
            <p:xfrm>
              <a:off x="9091246" y="4400731"/>
              <a:ext cx="3048000" cy="1714500"/>
            </p:xfrm>
            <a:graphic>
              <a:graphicData uri="http://schemas.microsoft.com/office/powerpoint/2016/slidezoom">
                <pslz:sldZm>
                  <pslz:sldZmObj sldId="335" cId="830069393">
                    <pslz:zmPr id="{F920C938-36BB-4D20-8DD2-12C3ACD37088}"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Slide Zoom 9">
                <a:hlinkClick r:id="rId10" action="ppaction://hlinksldjump"/>
                <a:extLst>
                  <a:ext uri="{FF2B5EF4-FFF2-40B4-BE49-F238E27FC236}">
                    <a16:creationId xmlns:a16="http://schemas.microsoft.com/office/drawing/2014/main" id="{005D5471-EE1B-BBEE-E130-59EF01101C2E}"/>
                  </a:ext>
                </a:extLst>
              </p:cNvPr>
              <p:cNvPicPr>
                <a:picLocks noGrp="1" noRot="1" noChangeAspect="1" noMove="1" noResize="1" noEditPoints="1" noAdjustHandles="1" noChangeArrowheads="1" noChangeShapeType="1"/>
              </p:cNvPicPr>
              <p:nvPr/>
            </p:nvPicPr>
            <p:blipFill>
              <a:blip r:embed="rId11"/>
              <a:stretch>
                <a:fillRect/>
              </a:stretch>
            </p:blipFill>
            <p:spPr>
              <a:xfrm>
                <a:off x="9091246" y="4400731"/>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E4A5001C-CC82-FF9F-41D8-66EED32E350E}"/>
                  </a:ext>
                </a:extLst>
              </p:cNvPr>
              <p:cNvGraphicFramePr>
                <a:graphicFrameLocks noChangeAspect="1"/>
              </p:cNvGraphicFramePr>
              <p:nvPr>
                <p:extLst>
                  <p:ext uri="{D42A27DB-BD31-4B8C-83A1-F6EECF244321}">
                    <p14:modId xmlns:p14="http://schemas.microsoft.com/office/powerpoint/2010/main" val="248806733"/>
                  </p:ext>
                </p:extLst>
              </p:nvPr>
            </p:nvGraphicFramePr>
            <p:xfrm>
              <a:off x="5996354" y="4401842"/>
              <a:ext cx="3048000" cy="1714500"/>
            </p:xfrm>
            <a:graphic>
              <a:graphicData uri="http://schemas.microsoft.com/office/powerpoint/2016/slidezoom">
                <pslz:sldZm>
                  <pslz:sldZmObj sldId="336" cId="2258248998">
                    <pslz:zmPr id="{3BFEE0FD-6929-4197-8EAF-D2A8A4211317}" returnToParent="0"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hlinkClick r:id="rId13" action="ppaction://hlinksldjump"/>
                <a:extLst>
                  <a:ext uri="{FF2B5EF4-FFF2-40B4-BE49-F238E27FC236}">
                    <a16:creationId xmlns:a16="http://schemas.microsoft.com/office/drawing/2014/main" id="{E4A5001C-CC82-FF9F-41D8-66EED32E350E}"/>
                  </a:ext>
                </a:extLst>
              </p:cNvPr>
              <p:cNvPicPr>
                <a:picLocks noGrp="1" noRot="1" noChangeAspect="1" noMove="1" noResize="1" noEditPoints="1" noAdjustHandles="1" noChangeArrowheads="1" noChangeShapeType="1"/>
              </p:cNvPicPr>
              <p:nvPr/>
            </p:nvPicPr>
            <p:blipFill>
              <a:blip r:embed="rId14"/>
              <a:stretch>
                <a:fillRect/>
              </a:stretch>
            </p:blipFill>
            <p:spPr>
              <a:xfrm>
                <a:off x="5996354" y="4401842"/>
                <a:ext cx="3048000" cy="1714500"/>
              </a:xfrm>
              <a:prstGeom prst="rect">
                <a:avLst/>
              </a:prstGeom>
              <a:ln w="3175">
                <a:solidFill>
                  <a:prstClr val="ltGray"/>
                </a:solidFill>
              </a:ln>
            </p:spPr>
          </p:pic>
        </mc:Fallback>
      </mc:AlternateContent>
      <p:sp>
        <p:nvSpPr>
          <p:cNvPr id="4" name="Rectangle: Rounded Corners 3">
            <a:extLst>
              <a:ext uri="{FF2B5EF4-FFF2-40B4-BE49-F238E27FC236}">
                <a16:creationId xmlns:a16="http://schemas.microsoft.com/office/drawing/2014/main" id="{59177215-290B-DCC0-A5EE-379CCE248BDC}"/>
              </a:ext>
            </a:extLst>
          </p:cNvPr>
          <p:cNvSpPr/>
          <p:nvPr/>
        </p:nvSpPr>
        <p:spPr>
          <a:xfrm>
            <a:off x="713954" y="1585610"/>
            <a:ext cx="4572459" cy="4109952"/>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These Bar Graphs shows the IR% in respect of the 5 categories of the products . </a:t>
            </a:r>
          </a:p>
          <a:p>
            <a:r>
              <a:rPr lang="en-US" sz="2000" dirty="0"/>
              <a:t>Observations from the graphs are :</a:t>
            </a:r>
          </a:p>
          <a:p>
            <a:endParaRPr lang="en-US" sz="2000" dirty="0"/>
          </a:p>
          <a:p>
            <a:pPr marL="342900" indent="-342900">
              <a:buFont typeface="Arial" panose="020B0604020202020204" pitchFamily="34" charset="0"/>
              <a:buChar char="•"/>
            </a:pPr>
            <a:r>
              <a:rPr lang="en-US" sz="2000" dirty="0"/>
              <a:t>The IR% of Combo is tremendous in all the campaigns.</a:t>
            </a:r>
          </a:p>
          <a:p>
            <a:pPr marL="342900" indent="-342900">
              <a:buFont typeface="Arial" panose="020B0604020202020204" pitchFamily="34" charset="0"/>
              <a:buChar char="•"/>
            </a:pPr>
            <a:r>
              <a:rPr lang="en-US" sz="2000" dirty="0"/>
              <a:t>Personal care Category have negative  ISU% in both the campaigns.</a:t>
            </a:r>
          </a:p>
          <a:p>
            <a:endParaRPr lang="en-US" sz="2000" dirty="0"/>
          </a:p>
          <a:p>
            <a:r>
              <a:rPr lang="en-US" sz="1200" dirty="0"/>
              <a:t>ISU% (Percentage Increase in Sold Units in following campaign compared to the week before the campaign.)</a:t>
            </a:r>
          </a:p>
        </p:txBody>
      </p:sp>
    </p:spTree>
    <p:extLst>
      <p:ext uri="{BB962C8B-B14F-4D97-AF65-F5344CB8AC3E}">
        <p14:creationId xmlns:p14="http://schemas.microsoft.com/office/powerpoint/2010/main" val="1576356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0C62073-C553-40DF-7E8D-A48C06362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CE309-1741-71AF-4DEF-D007C8AC2E5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D0E57D4-7AA8-A777-4B74-2D9B2BB5608A}"/>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EFF34F37-F0EC-3842-CAD0-1399796513B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FB16EB-825D-C34F-B68D-778E42569D2A}"/>
              </a:ext>
            </a:extLst>
          </p:cNvPr>
          <p:cNvSpPr txBox="1"/>
          <p:nvPr/>
        </p:nvSpPr>
        <p:spPr>
          <a:xfrm>
            <a:off x="2323766" y="6187588"/>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pic>
        <p:nvPicPr>
          <p:cNvPr id="7" name="Picture 6">
            <a:extLst>
              <a:ext uri="{FF2B5EF4-FFF2-40B4-BE49-F238E27FC236}">
                <a16:creationId xmlns:a16="http://schemas.microsoft.com/office/drawing/2014/main" id="{AD084550-5B15-EA23-1032-A4B4C99CB3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910" y="0"/>
            <a:ext cx="10990180" cy="6176963"/>
          </a:xfrm>
          <a:prstGeom prst="rect">
            <a:avLst/>
          </a:prstGeom>
        </p:spPr>
      </p:pic>
    </p:spTree>
    <p:extLst>
      <p:ext uri="{BB962C8B-B14F-4D97-AF65-F5344CB8AC3E}">
        <p14:creationId xmlns:p14="http://schemas.microsoft.com/office/powerpoint/2010/main" val="2767448528"/>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90E6C1-F031-3D87-A8D4-A7DED92BF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ADD59-0018-925A-1B15-9CCB4B1033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36119B2-92EE-821E-67F7-37D480AF68E7}"/>
              </a:ext>
            </a:extLst>
          </p:cNvPr>
          <p:cNvSpPr>
            <a:spLocks noGrp="1"/>
          </p:cNvSpPr>
          <p:nvPr>
            <p:ph type="body" idx="1"/>
          </p:nvPr>
        </p:nvSpPr>
        <p:spPr/>
        <p:txBody>
          <a:bodyPr/>
          <a:lstStyle/>
          <a:p>
            <a:endParaRPr lang="en-US"/>
          </a:p>
        </p:txBody>
      </p:sp>
      <p:sp>
        <p:nvSpPr>
          <p:cNvPr id="4" name="Rectangle: Rounded Corners 3">
            <a:extLst>
              <a:ext uri="{FF2B5EF4-FFF2-40B4-BE49-F238E27FC236}">
                <a16:creationId xmlns:a16="http://schemas.microsoft.com/office/drawing/2014/main" id="{77C53423-9963-3B9F-EEC5-AD9705A5EEEE}"/>
              </a:ext>
            </a:extLst>
          </p:cNvPr>
          <p:cNvSpPr/>
          <p:nvPr/>
        </p:nvSpPr>
        <p:spPr>
          <a:xfrm>
            <a:off x="1391920" y="304800"/>
            <a:ext cx="9662160" cy="6248400"/>
          </a:xfrm>
          <a:prstGeom prst="roundRect">
            <a:avLst/>
          </a:prstGeom>
          <a:solidFill>
            <a:srgbClr val="3A2E34">
              <a:alpha val="69000"/>
            </a:srgbClr>
          </a:solid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FB87D43-3B81-51F6-6C51-84B0D8B34ED2}"/>
              </a:ext>
            </a:extLst>
          </p:cNvPr>
          <p:cNvSpPr txBox="1"/>
          <p:nvPr/>
        </p:nvSpPr>
        <p:spPr>
          <a:xfrm>
            <a:off x="2073031" y="4015731"/>
            <a:ext cx="8299938"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INDIVIDUAL PRODUCT ANALYSIS</a:t>
            </a:r>
          </a:p>
        </p:txBody>
      </p:sp>
      <p:pic>
        <p:nvPicPr>
          <p:cNvPr id="7" name="Picture 6">
            <a:extLst>
              <a:ext uri="{FF2B5EF4-FFF2-40B4-BE49-F238E27FC236}">
                <a16:creationId xmlns:a16="http://schemas.microsoft.com/office/drawing/2014/main" id="{8BB0E588-3F54-4324-785F-01E0A8099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355" y="653118"/>
            <a:ext cx="4870614" cy="3215397"/>
          </a:xfrm>
          <a:prstGeom prst="rect">
            <a:avLst/>
          </a:prstGeom>
        </p:spPr>
      </p:pic>
    </p:spTree>
    <p:extLst>
      <p:ext uri="{BB962C8B-B14F-4D97-AF65-F5344CB8AC3E}">
        <p14:creationId xmlns:p14="http://schemas.microsoft.com/office/powerpoint/2010/main" val="1549296787"/>
      </p:ext>
    </p:extLst>
  </p:cSld>
  <p:clrMapOvr>
    <a:masterClrMapping/>
  </p:clrMapOvr>
  <mc:AlternateContent xmlns:mc="http://schemas.openxmlformats.org/markup-compatibility/2006">
    <mc:Choice xmlns:p14="http://schemas.microsoft.com/office/powerpoint/2010/main" Requires="p14">
      <p:transition spd="med" p14:dur="700" advTm="0"/>
    </mc:Choice>
    <mc:Fallback>
      <p:transition spd="med" advTm="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5925DDE-8C05-EAE4-C14E-D5E6572F5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8D862-F372-4563-0E2E-34351FFEFA6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863625F-FF51-D695-C7BF-FF07C038FB06}"/>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DC22B6AE-19D8-DD8F-2BBF-4AF374BF15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AAEB715-BDEB-9684-45C9-C50F32EDD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332" y="0"/>
            <a:ext cx="11073336" cy="6176963"/>
          </a:xfrm>
          <a:prstGeom prst="rect">
            <a:avLst/>
          </a:prstGeom>
        </p:spPr>
      </p:pic>
      <p:sp>
        <p:nvSpPr>
          <p:cNvPr id="4" name="TextBox 3">
            <a:extLst>
              <a:ext uri="{FF2B5EF4-FFF2-40B4-BE49-F238E27FC236}">
                <a16:creationId xmlns:a16="http://schemas.microsoft.com/office/drawing/2014/main" id="{A8167539-C51F-1678-BBE3-693F6BF971FE}"/>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SANKRANTI</a:t>
            </a:r>
          </a:p>
        </p:txBody>
      </p:sp>
    </p:spTree>
    <p:extLst>
      <p:ext uri="{BB962C8B-B14F-4D97-AF65-F5344CB8AC3E}">
        <p14:creationId xmlns:p14="http://schemas.microsoft.com/office/powerpoint/2010/main" val="830069393"/>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596E628-A818-C855-1AE6-E5FAC2EA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2C23B-852A-C312-1CED-4CE09423B32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1E73C2C-3943-E1A2-859E-ADC2628132AA}"/>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5FD5ABE2-BFFE-66A0-C935-EB90AA2652A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C155EC4-89D2-4BCA-0912-92AB3D44F0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527" y="0"/>
            <a:ext cx="10772273" cy="5978769"/>
          </a:xfrm>
          <a:prstGeom prst="rect">
            <a:avLst/>
          </a:prstGeom>
        </p:spPr>
      </p:pic>
      <p:sp>
        <p:nvSpPr>
          <p:cNvPr id="4" name="TextBox 3">
            <a:extLst>
              <a:ext uri="{FF2B5EF4-FFF2-40B4-BE49-F238E27FC236}">
                <a16:creationId xmlns:a16="http://schemas.microsoft.com/office/drawing/2014/main" id="{FBE1049E-C60D-C6F8-7C6B-565A0DCC574A}"/>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DIWALI</a:t>
            </a:r>
          </a:p>
        </p:txBody>
      </p:sp>
    </p:spTree>
    <p:extLst>
      <p:ext uri="{BB962C8B-B14F-4D97-AF65-F5344CB8AC3E}">
        <p14:creationId xmlns:p14="http://schemas.microsoft.com/office/powerpoint/2010/main" val="2258248998"/>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ACCBB3A-95B4-0676-C71E-060BF054D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EF42A8-1665-32F0-028C-65178556C5C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F92914A-BCDF-7448-1FF1-D8C8DA78101D}"/>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1C2267C2-62FF-AF7A-0315-D120B9D1880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3BF2B4-CC2C-7565-68CD-32BC10D461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28" y="324094"/>
            <a:ext cx="11593543" cy="5611008"/>
          </a:xfrm>
          <a:prstGeom prst="rect">
            <a:avLst/>
          </a:prstGeom>
        </p:spPr>
      </p:pic>
      <p:sp>
        <p:nvSpPr>
          <p:cNvPr id="4" name="TextBox 3">
            <a:extLst>
              <a:ext uri="{FF2B5EF4-FFF2-40B4-BE49-F238E27FC236}">
                <a16:creationId xmlns:a16="http://schemas.microsoft.com/office/drawing/2014/main" id="{226B9870-A9A3-50BD-B31B-DBAFCB7620B8}"/>
              </a:ext>
            </a:extLst>
          </p:cNvPr>
          <p:cNvSpPr txBox="1"/>
          <p:nvPr/>
        </p:nvSpPr>
        <p:spPr>
          <a:xfrm>
            <a:off x="2323766" y="6187588"/>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spTree>
    <p:extLst>
      <p:ext uri="{BB962C8B-B14F-4D97-AF65-F5344CB8AC3E}">
        <p14:creationId xmlns:p14="http://schemas.microsoft.com/office/powerpoint/2010/main" val="1100541433"/>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4371AA9-B625-833C-5CCB-B700813346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A5867-179B-39F8-2603-296C64B9DA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4D32DC1-244C-FAEA-6A99-EBB68F959A85}"/>
              </a:ext>
            </a:extLst>
          </p:cNvPr>
          <p:cNvSpPr>
            <a:spLocks noGrp="1"/>
          </p:cNvSpPr>
          <p:nvPr>
            <p:ph type="body" idx="1"/>
          </p:nvPr>
        </p:nvSpPr>
        <p:spPr/>
        <p:txBody>
          <a:bodyPr/>
          <a:lstStyle/>
          <a:p>
            <a:endParaRPr lang="en-IN"/>
          </a:p>
        </p:txBody>
      </p:sp>
      <p:pic>
        <p:nvPicPr>
          <p:cNvPr id="4098" name="Picture 2" descr="Wayne Education LLP">
            <a:extLst>
              <a:ext uri="{FF2B5EF4-FFF2-40B4-BE49-F238E27FC236}">
                <a16:creationId xmlns:a16="http://schemas.microsoft.com/office/drawing/2014/main" id="{16216885-ACAD-1DED-70F5-60656FFC51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4858" b="148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2C2C5DE-15B1-6325-BE39-63F0441406B7}"/>
              </a:ext>
            </a:extLst>
          </p:cNvPr>
          <p:cNvSpPr>
            <a:spLocks noChangeAspect="1"/>
          </p:cNvSpPr>
          <p:nvPr/>
        </p:nvSpPr>
        <p:spPr>
          <a:xfrm>
            <a:off x="-1570893" y="-4186641"/>
            <a:ext cx="15333785" cy="16026139"/>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3A3986-BC0E-455E-CE11-40C203A44C68}"/>
              </a:ext>
            </a:extLst>
          </p:cNvPr>
          <p:cNvSpPr txBox="1"/>
          <p:nvPr/>
        </p:nvSpPr>
        <p:spPr>
          <a:xfrm>
            <a:off x="1747008" y="646212"/>
            <a:ext cx="8697982" cy="923330"/>
          </a:xfrm>
          <a:prstGeom prst="rect">
            <a:avLst/>
          </a:prstGeom>
          <a:noFill/>
        </p:spPr>
        <p:txBody>
          <a:bodyPr wrap="square" rtlCol="0">
            <a:spAutoFit/>
          </a:bodyPr>
          <a:lstStyle/>
          <a:p>
            <a:pPr algn="ctr"/>
            <a:r>
              <a:rPr lang="en-US" sz="5400">
                <a:solidFill>
                  <a:schemeClr val="bg1">
                    <a:lumMod val="95000"/>
                  </a:schemeClr>
                </a:solidFill>
                <a:latin typeface="Arial Black" panose="020B0A04020102020204" pitchFamily="34" charset="0"/>
              </a:rPr>
              <a:t>PRODUCTS ANALYSIS</a:t>
            </a:r>
          </a:p>
        </p:txBody>
      </p:sp>
      <p:pic>
        <p:nvPicPr>
          <p:cNvPr id="7" name="Picture 6">
            <a:extLst>
              <a:ext uri="{FF2B5EF4-FFF2-40B4-BE49-F238E27FC236}">
                <a16:creationId xmlns:a16="http://schemas.microsoft.com/office/drawing/2014/main" id="{1E049AA8-DF0C-8BBD-6A07-3A5C57DFA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721" y="5423277"/>
            <a:ext cx="2377687" cy="1569660"/>
          </a:xfrm>
          <a:prstGeom prst="rect">
            <a:avLst/>
          </a:prstGeom>
        </p:spPr>
      </p:pic>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69735315-0D65-7BE5-B16F-3B36AA7D9604}"/>
                  </a:ext>
                </a:extLst>
              </p:cNvPr>
              <p:cNvGraphicFramePr>
                <a:graphicFrameLocks noChangeAspect="1"/>
              </p:cNvGraphicFramePr>
              <p:nvPr>
                <p:extLst>
                  <p:ext uri="{D42A27DB-BD31-4B8C-83A1-F6EECF244321}">
                    <p14:modId xmlns:p14="http://schemas.microsoft.com/office/powerpoint/2010/main" val="1881257196"/>
                  </p:ext>
                </p:extLst>
              </p:nvPr>
            </p:nvGraphicFramePr>
            <p:xfrm>
              <a:off x="2024570" y="2720829"/>
              <a:ext cx="3048000" cy="1714500"/>
            </p:xfrm>
            <a:graphic>
              <a:graphicData uri="http://schemas.microsoft.com/office/powerpoint/2016/sectionzoom">
                <psez:sectionZm>
                  <psez:sectionZmObj sectionId="{DF15E529-B3F1-4F69-9E76-BDDE292B5937}">
                    <psez:zmPr id="{D218EC82-4B05-4531-9C3B-E978B06F9A8D}"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8" name="Section Zoom 7">
                <a:hlinkClick r:id="rId7" action="ppaction://hlinksldjump"/>
                <a:extLst>
                  <a:ext uri="{FF2B5EF4-FFF2-40B4-BE49-F238E27FC236}">
                    <a16:creationId xmlns:a16="http://schemas.microsoft.com/office/drawing/2014/main" id="{69735315-0D65-7BE5-B16F-3B36AA7D9604}"/>
                  </a:ext>
                </a:extLst>
              </p:cNvPr>
              <p:cNvPicPr>
                <a:picLocks noGrp="1" noRot="1" noChangeAspect="1" noMove="1" noResize="1" noEditPoints="1" noAdjustHandles="1" noChangeArrowheads="1" noChangeShapeType="1"/>
              </p:cNvPicPr>
              <p:nvPr/>
            </p:nvPicPr>
            <p:blipFill>
              <a:blip r:embed="rId8"/>
              <a:stretch>
                <a:fillRect/>
              </a:stretch>
            </p:blipFill>
            <p:spPr>
              <a:xfrm>
                <a:off x="2024570" y="2720829"/>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118894F8-8CC6-7D45-325B-20DB2348DBAF}"/>
                  </a:ext>
                </a:extLst>
              </p:cNvPr>
              <p:cNvGraphicFramePr>
                <a:graphicFrameLocks noChangeAspect="1"/>
              </p:cNvGraphicFramePr>
              <p:nvPr>
                <p:extLst>
                  <p:ext uri="{D42A27DB-BD31-4B8C-83A1-F6EECF244321}">
                    <p14:modId xmlns:p14="http://schemas.microsoft.com/office/powerpoint/2010/main" val="3914917557"/>
                  </p:ext>
                </p:extLst>
              </p:nvPr>
            </p:nvGraphicFramePr>
            <p:xfrm>
              <a:off x="6643463" y="2784059"/>
              <a:ext cx="3048000" cy="1714500"/>
            </p:xfrm>
            <a:graphic>
              <a:graphicData uri="http://schemas.microsoft.com/office/powerpoint/2016/sectionzoom">
                <psez:sectionZm>
                  <psez:sectionZmObj sectionId="{048B3962-7599-476A-B270-3E6D36B5E8E8}">
                    <psez:zmPr id="{28695B11-AE9E-4CE6-96C0-C9C012484583}"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118894F8-8CC6-7D45-325B-20DB2348DBAF}"/>
                  </a:ext>
                </a:extLst>
              </p:cNvPr>
              <p:cNvPicPr>
                <a:picLocks noGrp="1" noRot="1" noChangeAspect="1" noMove="1" noResize="1" noEditPoints="1" noAdjustHandles="1" noChangeArrowheads="1" noChangeShapeType="1"/>
              </p:cNvPicPr>
              <p:nvPr/>
            </p:nvPicPr>
            <p:blipFill>
              <a:blip r:embed="rId11"/>
              <a:stretch>
                <a:fillRect/>
              </a:stretch>
            </p:blipFill>
            <p:spPr>
              <a:xfrm>
                <a:off x="6643463" y="2784059"/>
                <a:ext cx="3048000" cy="1714500"/>
              </a:xfrm>
              <a:prstGeom prst="rect">
                <a:avLst/>
              </a:prstGeom>
            </p:spPr>
          </p:pic>
        </mc:Fallback>
      </mc:AlternateContent>
    </p:spTree>
    <p:extLst>
      <p:ext uri="{BB962C8B-B14F-4D97-AF65-F5344CB8AC3E}">
        <p14:creationId xmlns:p14="http://schemas.microsoft.com/office/powerpoint/2010/main" val="3878808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D3FB96D-0089-114D-FB14-5E18CA1D9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D10ABA-6C4D-36CE-A965-16A812040A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E23B89E-E4EB-2D38-D997-B15C6DE80EDC}"/>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8E11E2A9-9338-9B12-7D36-0A7E858B060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6717EF2-97D7-8CE3-DF98-A1F24DE8A7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28" y="365125"/>
            <a:ext cx="11593543" cy="5601482"/>
          </a:xfrm>
          <a:prstGeom prst="rect">
            <a:avLst/>
          </a:prstGeom>
        </p:spPr>
      </p:pic>
      <p:sp>
        <p:nvSpPr>
          <p:cNvPr id="10" name="TextBox 9">
            <a:extLst>
              <a:ext uri="{FF2B5EF4-FFF2-40B4-BE49-F238E27FC236}">
                <a16:creationId xmlns:a16="http://schemas.microsoft.com/office/drawing/2014/main" id="{1FD5B835-58F7-087B-D7EE-235AD498030A}"/>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DIWALI</a:t>
            </a:r>
          </a:p>
        </p:txBody>
      </p:sp>
    </p:spTree>
    <p:extLst>
      <p:ext uri="{BB962C8B-B14F-4D97-AF65-F5344CB8AC3E}">
        <p14:creationId xmlns:p14="http://schemas.microsoft.com/office/powerpoint/2010/main" val="2774835054"/>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CD39D43-2570-F29D-C99B-4BED5C7C8F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06C4D-D640-44D0-E05F-0E59F7F0FB9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8673F77-ECAC-B7BE-760C-B937F4F7FBA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5CC64B5-812A-9E55-E3AF-05240C5C2E4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94248" y="-29721"/>
            <a:ext cx="12286248" cy="6911015"/>
          </a:xfrm>
          <a:prstGeom prst="rect">
            <a:avLst/>
          </a:prstGeom>
        </p:spPr>
      </p:pic>
      <p:sp>
        <p:nvSpPr>
          <p:cNvPr id="14" name="Oval 13">
            <a:extLst>
              <a:ext uri="{FF2B5EF4-FFF2-40B4-BE49-F238E27FC236}">
                <a16:creationId xmlns:a16="http://schemas.microsoft.com/office/drawing/2014/main" id="{7C404E86-D64B-8A99-0618-254F8F4845CB}"/>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59E5C9D-0FD5-0FBC-2C14-1320DB5967DE}"/>
              </a:ext>
            </a:extLst>
          </p:cNvPr>
          <p:cNvSpPr txBox="1"/>
          <p:nvPr/>
        </p:nvSpPr>
        <p:spPr>
          <a:xfrm>
            <a:off x="855495" y="249765"/>
            <a:ext cx="8861836" cy="769441"/>
          </a:xfrm>
          <a:prstGeom prst="rect">
            <a:avLst/>
          </a:prstGeom>
          <a:noFill/>
        </p:spPr>
        <p:txBody>
          <a:bodyPr wrap="square" rtlCol="0">
            <a:spAutoFit/>
          </a:bodyPr>
          <a:lstStyle/>
          <a:p>
            <a:pPr algn="ctr"/>
            <a:r>
              <a:rPr lang="en-US" sz="4400" dirty="0">
                <a:solidFill>
                  <a:schemeClr val="bg1">
                    <a:lumMod val="95000"/>
                  </a:schemeClr>
                </a:solidFill>
                <a:latin typeface="Arial Black" panose="020B0A04020102020204" pitchFamily="34" charset="0"/>
              </a:rPr>
              <a:t>PROMOTIONS ANALYSIS</a:t>
            </a:r>
          </a:p>
        </p:txBody>
      </p:sp>
      <p:pic>
        <p:nvPicPr>
          <p:cNvPr id="16" name="Picture 15">
            <a:extLst>
              <a:ext uri="{FF2B5EF4-FFF2-40B4-BE49-F238E27FC236}">
                <a16:creationId xmlns:a16="http://schemas.microsoft.com/office/drawing/2014/main" id="{8D586285-1313-5296-1B91-975CF96B7A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1018" y="-8275"/>
            <a:ext cx="1325563" cy="1325563"/>
          </a:xfrm>
          <a:prstGeom prst="rect">
            <a:avLst/>
          </a:prstGeom>
        </p:spPr>
      </p:pic>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419BB236-C6CD-66E3-E009-D8C1926B0B3F}"/>
                  </a:ext>
                </a:extLst>
              </p:cNvPr>
              <p:cNvGraphicFramePr>
                <a:graphicFrameLocks noChangeAspect="1"/>
              </p:cNvGraphicFramePr>
              <p:nvPr>
                <p:extLst>
                  <p:ext uri="{D42A27DB-BD31-4B8C-83A1-F6EECF244321}">
                    <p14:modId xmlns:p14="http://schemas.microsoft.com/office/powerpoint/2010/main" val="2007737318"/>
                  </p:ext>
                </p:extLst>
              </p:nvPr>
            </p:nvGraphicFramePr>
            <p:xfrm>
              <a:off x="6982432" y="1338734"/>
              <a:ext cx="4135743" cy="2499442"/>
            </p:xfrm>
            <a:graphic>
              <a:graphicData uri="http://schemas.microsoft.com/office/powerpoint/2016/slidezoom">
                <pslz:sldZm>
                  <pslz:sldZmObj sldId="323" cId="3097291095">
                    <pslz:zmPr id="{9E99D5B4-89E9-43AB-A264-88B0D6284AEE}" returnToParent="0" transitionDur="1000">
                      <p166:blipFill xmlns:p166="http://schemas.microsoft.com/office/powerpoint/2016/6/main">
                        <a:blip r:embed="rId7"/>
                        <a:stretch>
                          <a:fillRect/>
                        </a:stretch>
                      </p166:blipFill>
                      <p166:spPr xmlns:p166="http://schemas.microsoft.com/office/powerpoint/2016/6/main">
                        <a:xfrm>
                          <a:off x="0" y="0"/>
                          <a:ext cx="4135743" cy="2499442"/>
                        </a:xfrm>
                        <a:prstGeom prst="rect">
                          <a:avLst/>
                        </a:prstGeom>
                      </p166:spPr>
                    </pslz:zmPr>
                  </pslz:sldZmObj>
                </pslz:sldZm>
              </a:graphicData>
            </a:graphic>
          </p:graphicFrame>
        </mc:Choice>
        <mc:Fallback xmlns="">
          <p:pic>
            <p:nvPicPr>
              <p:cNvPr id="28" name="Slide Zoom 27">
                <a:extLst>
                  <a:ext uri="{FF2B5EF4-FFF2-40B4-BE49-F238E27FC236}">
                    <a16:creationId xmlns:a16="http://schemas.microsoft.com/office/drawing/2014/main" id="{419BB236-C6CD-66E3-E009-D8C1926B0B3F}"/>
                  </a:ext>
                </a:extLst>
              </p:cNvPr>
              <p:cNvPicPr>
                <a:picLocks noGrp="1" noRot="1" noChangeAspect="1" noMove="1" noResize="1" noEditPoints="1" noAdjustHandles="1" noChangeArrowheads="1" noChangeShapeType="1"/>
              </p:cNvPicPr>
              <p:nvPr/>
            </p:nvPicPr>
            <p:blipFill>
              <a:blip r:embed="rId8"/>
              <a:stretch>
                <a:fillRect/>
              </a:stretch>
            </p:blipFill>
            <p:spPr>
              <a:xfrm>
                <a:off x="6982432" y="1338734"/>
                <a:ext cx="4135743" cy="249944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42786A4A-ACB0-CBD4-0290-047F0798A794}"/>
                  </a:ext>
                </a:extLst>
              </p:cNvPr>
              <p:cNvGraphicFramePr>
                <a:graphicFrameLocks noChangeAspect="1"/>
              </p:cNvGraphicFramePr>
              <p:nvPr>
                <p:extLst>
                  <p:ext uri="{D42A27DB-BD31-4B8C-83A1-F6EECF244321}">
                    <p14:modId xmlns:p14="http://schemas.microsoft.com/office/powerpoint/2010/main" val="1611164569"/>
                  </p:ext>
                </p:extLst>
              </p:nvPr>
            </p:nvGraphicFramePr>
            <p:xfrm>
              <a:off x="9050303" y="4398853"/>
              <a:ext cx="3048000" cy="1714500"/>
            </p:xfrm>
            <a:graphic>
              <a:graphicData uri="http://schemas.microsoft.com/office/powerpoint/2016/slidezoom">
                <pslz:sldZm>
                  <pslz:sldZmObj sldId="325" cId="4291993270">
                    <pslz:zmPr id="{166DF46C-8DBC-47D8-A2F2-81B7CD8EB4D1}"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30" name="Slide Zoom 29">
                <a:extLst>
                  <a:ext uri="{FF2B5EF4-FFF2-40B4-BE49-F238E27FC236}">
                    <a16:creationId xmlns:a16="http://schemas.microsoft.com/office/drawing/2014/main" id="{42786A4A-ACB0-CBD4-0290-047F0798A794}"/>
                  </a:ext>
                </a:extLst>
              </p:cNvPr>
              <p:cNvPicPr>
                <a:picLocks noGrp="1" noRot="1" noChangeAspect="1" noMove="1" noResize="1" noEditPoints="1" noAdjustHandles="1" noChangeArrowheads="1" noChangeShapeType="1"/>
              </p:cNvPicPr>
              <p:nvPr/>
            </p:nvPicPr>
            <p:blipFill>
              <a:blip r:embed="rId10"/>
              <a:stretch>
                <a:fillRect/>
              </a:stretch>
            </p:blipFill>
            <p:spPr>
              <a:xfrm>
                <a:off x="9050303" y="4398853"/>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82F380FA-6485-66EE-8B8C-2C8F46D1A824}"/>
                  </a:ext>
                </a:extLst>
              </p:cNvPr>
              <p:cNvGraphicFramePr>
                <a:graphicFrameLocks noChangeAspect="1"/>
              </p:cNvGraphicFramePr>
              <p:nvPr>
                <p:extLst>
                  <p:ext uri="{D42A27DB-BD31-4B8C-83A1-F6EECF244321}">
                    <p14:modId xmlns:p14="http://schemas.microsoft.com/office/powerpoint/2010/main" val="694646041"/>
                  </p:ext>
                </p:extLst>
              </p:nvPr>
            </p:nvGraphicFramePr>
            <p:xfrm>
              <a:off x="5786686" y="4427636"/>
              <a:ext cx="3048000" cy="1714500"/>
            </p:xfrm>
            <a:graphic>
              <a:graphicData uri="http://schemas.microsoft.com/office/powerpoint/2016/slidezoom">
                <pslz:sldZm>
                  <pslz:sldZmObj sldId="326" cId="2087737537">
                    <pslz:zmPr id="{F8B0A54A-01A4-4AD2-9A9A-7C9B9F68F34D}"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32" name="Slide Zoom 31">
                <a:extLst>
                  <a:ext uri="{FF2B5EF4-FFF2-40B4-BE49-F238E27FC236}">
                    <a16:creationId xmlns:a16="http://schemas.microsoft.com/office/drawing/2014/main" id="{82F380FA-6485-66EE-8B8C-2C8F46D1A824}"/>
                  </a:ext>
                </a:extLst>
              </p:cNvPr>
              <p:cNvPicPr>
                <a:picLocks noGrp="1" noRot="1" noChangeAspect="1" noMove="1" noResize="1" noEditPoints="1" noAdjustHandles="1" noChangeArrowheads="1" noChangeShapeType="1"/>
              </p:cNvPicPr>
              <p:nvPr/>
            </p:nvPicPr>
            <p:blipFill>
              <a:blip r:embed="rId12"/>
              <a:stretch>
                <a:fillRect/>
              </a:stretch>
            </p:blipFill>
            <p:spPr>
              <a:xfrm>
                <a:off x="5786686" y="4427636"/>
                <a:ext cx="3048000" cy="1714500"/>
              </a:xfrm>
              <a:prstGeom prst="rect">
                <a:avLst/>
              </a:prstGeom>
            </p:spPr>
          </p:pic>
        </mc:Fallback>
      </mc:AlternateContent>
      <p:sp>
        <p:nvSpPr>
          <p:cNvPr id="34" name="Rectangle: Rounded Corners 33">
            <a:extLst>
              <a:ext uri="{FF2B5EF4-FFF2-40B4-BE49-F238E27FC236}">
                <a16:creationId xmlns:a16="http://schemas.microsoft.com/office/drawing/2014/main" id="{EE91BB27-CA2B-D3CF-6E53-C96A5AEBEBAF}"/>
              </a:ext>
            </a:extLst>
          </p:cNvPr>
          <p:cNvSpPr/>
          <p:nvPr/>
        </p:nvSpPr>
        <p:spPr>
          <a:xfrm>
            <a:off x="748003" y="1532721"/>
            <a:ext cx="4572459" cy="4396869"/>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These Column Charts shows the IR% in respect of the 5 promotional offer. </a:t>
            </a:r>
          </a:p>
          <a:p>
            <a:r>
              <a:rPr lang="en-US" dirty="0"/>
              <a:t>Observations from the graphs are :</a:t>
            </a:r>
          </a:p>
          <a:p>
            <a:endParaRPr lang="en-US" dirty="0"/>
          </a:p>
          <a:p>
            <a:pPr marL="342900" indent="-342900">
              <a:buFont typeface="Arial" panose="020B0604020202020204" pitchFamily="34" charset="0"/>
              <a:buChar char="•"/>
            </a:pPr>
            <a:r>
              <a:rPr lang="en-US" dirty="0"/>
              <a:t>The IR% of </a:t>
            </a:r>
            <a:r>
              <a:rPr lang="en-US" b="1" i="1" dirty="0"/>
              <a:t>500 Cashback </a:t>
            </a:r>
            <a:r>
              <a:rPr lang="en-US" dirty="0"/>
              <a:t>offer is sky touching in all the campaigns.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Cashback and BOGOF did well but all     </a:t>
            </a:r>
            <a:r>
              <a:rPr lang="en-US" b="1" i="1" dirty="0"/>
              <a:t>% OFF </a:t>
            </a:r>
            <a:r>
              <a:rPr lang="en-US" dirty="0"/>
              <a:t>offers results in failed try.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i="1" dirty="0"/>
              <a:t>All % OFF </a:t>
            </a:r>
            <a:r>
              <a:rPr lang="en-US" dirty="0"/>
              <a:t>offers have negative IR% in all the campaigns.</a:t>
            </a:r>
          </a:p>
          <a:p>
            <a:pPr marL="342900" indent="-342900">
              <a:buFont typeface="Arial" panose="020B0604020202020204" pitchFamily="34" charset="0"/>
              <a:buChar char="•"/>
            </a:pPr>
            <a:endParaRPr lang="en-US" sz="2000" dirty="0"/>
          </a:p>
          <a:p>
            <a:r>
              <a:rPr lang="en-US" sz="1200" dirty="0"/>
              <a:t>IR% (Percentage Increase in Total Revenue Generated in following campaign compared to the week before the campaign.)</a:t>
            </a:r>
          </a:p>
        </p:txBody>
      </p:sp>
    </p:spTree>
    <p:extLst>
      <p:ext uri="{BB962C8B-B14F-4D97-AF65-F5344CB8AC3E}">
        <p14:creationId xmlns:p14="http://schemas.microsoft.com/office/powerpoint/2010/main" val="263754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FBB10E1-5354-C17A-E39E-FB2480E39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CBE70-01E5-F2FC-94FE-CE5785453E7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FE7B4BE-7AA4-7FED-4340-C1132A3107BA}"/>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670EB224-CAF5-143D-3021-7625C412BBC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347A17-9F9C-B1AC-FE54-9651566C5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592" y="365125"/>
            <a:ext cx="11564964" cy="5591955"/>
          </a:xfrm>
          <a:prstGeom prst="rect">
            <a:avLst/>
          </a:prstGeom>
        </p:spPr>
      </p:pic>
      <p:sp>
        <p:nvSpPr>
          <p:cNvPr id="10" name="TextBox 9">
            <a:extLst>
              <a:ext uri="{FF2B5EF4-FFF2-40B4-BE49-F238E27FC236}">
                <a16:creationId xmlns:a16="http://schemas.microsoft.com/office/drawing/2014/main" id="{7461F1DA-F019-820A-A7E9-3467EDEC781F}"/>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SANKRANTI</a:t>
            </a:r>
          </a:p>
        </p:txBody>
      </p:sp>
    </p:spTree>
    <p:extLst>
      <p:ext uri="{BB962C8B-B14F-4D97-AF65-F5344CB8AC3E}">
        <p14:creationId xmlns:p14="http://schemas.microsoft.com/office/powerpoint/2010/main" val="952067801"/>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277C60C-BB0C-79F0-6D44-319143642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80076-4F60-26E5-C738-A1ECCB065E1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7ABE299-4885-727A-09ED-930CB963988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935D6D4D-F92D-9CC9-78CB-58523200E98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94248" y="-29721"/>
            <a:ext cx="12286248" cy="6911015"/>
          </a:xfrm>
          <a:prstGeom prst="rect">
            <a:avLst/>
          </a:prstGeom>
        </p:spPr>
      </p:pic>
      <p:sp>
        <p:nvSpPr>
          <p:cNvPr id="14" name="Oval 13">
            <a:extLst>
              <a:ext uri="{FF2B5EF4-FFF2-40B4-BE49-F238E27FC236}">
                <a16:creationId xmlns:a16="http://schemas.microsoft.com/office/drawing/2014/main" id="{727D0C11-D8B4-67EB-3A8D-2D025D57B5FB}"/>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23F57EB-08DA-D879-C967-8087010C11C3}"/>
              </a:ext>
            </a:extLst>
          </p:cNvPr>
          <p:cNvGrpSpPr/>
          <p:nvPr/>
        </p:nvGrpSpPr>
        <p:grpSpPr>
          <a:xfrm>
            <a:off x="610916" y="-29720"/>
            <a:ext cx="10970167" cy="5778706"/>
            <a:chOff x="6222737" y="2023738"/>
            <a:chExt cx="4783973" cy="2880000"/>
          </a:xfrm>
        </p:grpSpPr>
        <p:pic>
          <p:nvPicPr>
            <p:cNvPr id="9" name="Picture 8">
              <a:extLst>
                <a:ext uri="{FF2B5EF4-FFF2-40B4-BE49-F238E27FC236}">
                  <a16:creationId xmlns:a16="http://schemas.microsoft.com/office/drawing/2014/main" id="{B6D30782-5D98-62F0-1FD4-DEEB0F88CF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737" y="2023738"/>
              <a:ext cx="4783973" cy="2880000"/>
            </a:xfrm>
            <a:prstGeom prst="rect">
              <a:avLst/>
            </a:prstGeom>
          </p:spPr>
        </p:pic>
        <p:sp>
          <p:nvSpPr>
            <p:cNvPr id="17" name="Rectangle 16">
              <a:hlinkClick r:id="rId7" action="ppaction://hlinksldjump"/>
              <a:extLst>
                <a:ext uri="{FF2B5EF4-FFF2-40B4-BE49-F238E27FC236}">
                  <a16:creationId xmlns:a16="http://schemas.microsoft.com/office/drawing/2014/main" id="{BAA2786F-6DA4-A01C-B712-EA1FD06A6655}"/>
                </a:ext>
              </a:extLst>
            </p:cNvPr>
            <p:cNvSpPr/>
            <p:nvPr/>
          </p:nvSpPr>
          <p:spPr>
            <a:xfrm>
              <a:off x="9145965" y="2153518"/>
              <a:ext cx="487680" cy="23368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hlinkClick r:id="rId8" action="ppaction://hlinksldjump"/>
              <a:extLst>
                <a:ext uri="{FF2B5EF4-FFF2-40B4-BE49-F238E27FC236}">
                  <a16:creationId xmlns:a16="http://schemas.microsoft.com/office/drawing/2014/main" id="{F80F08F7-9AC8-DE86-2591-D96F549D21FE}"/>
                </a:ext>
              </a:extLst>
            </p:cNvPr>
            <p:cNvSpPr/>
            <p:nvPr/>
          </p:nvSpPr>
          <p:spPr>
            <a:xfrm>
              <a:off x="8515516" y="2153518"/>
              <a:ext cx="487680" cy="23368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hlinkClick r:id="rId7" action="ppaction://hlinksldjump"/>
              <a:extLst>
                <a:ext uri="{FF2B5EF4-FFF2-40B4-BE49-F238E27FC236}">
                  <a16:creationId xmlns:a16="http://schemas.microsoft.com/office/drawing/2014/main" id="{2590A085-EED7-849D-A2B0-C17F62FD14FF}"/>
                </a:ext>
              </a:extLst>
            </p:cNvPr>
            <p:cNvSpPr/>
            <p:nvPr/>
          </p:nvSpPr>
          <p:spPr>
            <a:xfrm>
              <a:off x="10322253" y="2153518"/>
              <a:ext cx="487680" cy="23368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TextBox 23">
            <a:extLst>
              <a:ext uri="{FF2B5EF4-FFF2-40B4-BE49-F238E27FC236}">
                <a16:creationId xmlns:a16="http://schemas.microsoft.com/office/drawing/2014/main" id="{0FB82E63-856D-A4A5-1DD0-6553FFC5F8AE}"/>
              </a:ext>
            </a:extLst>
          </p:cNvPr>
          <p:cNvSpPr txBox="1"/>
          <p:nvPr/>
        </p:nvSpPr>
        <p:spPr>
          <a:xfrm>
            <a:off x="2467081" y="5915791"/>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spTree>
    <p:extLst>
      <p:ext uri="{BB962C8B-B14F-4D97-AF65-F5344CB8AC3E}">
        <p14:creationId xmlns:p14="http://schemas.microsoft.com/office/powerpoint/2010/main" val="3097291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0901C28-D022-E084-728A-49BBC875E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3C1FE-EA7B-A914-762B-EAF9916C4CF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E8650EF-4CB5-C197-4AF5-9FFC7AAC8FF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09197D2-D0C2-FB1C-2D1E-000192A09AF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94248" y="-29721"/>
            <a:ext cx="12286248" cy="6911015"/>
          </a:xfrm>
          <a:prstGeom prst="rect">
            <a:avLst/>
          </a:prstGeom>
        </p:spPr>
      </p:pic>
      <p:sp>
        <p:nvSpPr>
          <p:cNvPr id="14" name="Oval 13">
            <a:extLst>
              <a:ext uri="{FF2B5EF4-FFF2-40B4-BE49-F238E27FC236}">
                <a16:creationId xmlns:a16="http://schemas.microsoft.com/office/drawing/2014/main" id="{F9424600-ED16-A670-5F7A-D9FBED515526}"/>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AA84DB9-23C7-8361-C745-FEEFF56764DB}"/>
              </a:ext>
            </a:extLst>
          </p:cNvPr>
          <p:cNvSpPr txBox="1"/>
          <p:nvPr/>
        </p:nvSpPr>
        <p:spPr>
          <a:xfrm>
            <a:off x="2528041" y="6195423"/>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SANKRANTI</a:t>
            </a:r>
            <a:endParaRPr lang="en-IN" sz="4800" b="1">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90A8DDF8-6A14-E5CD-8D68-DBF77B76F8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473" y="-29720"/>
            <a:ext cx="10670327" cy="6080018"/>
          </a:xfrm>
          <a:prstGeom prst="rect">
            <a:avLst/>
          </a:prstGeom>
        </p:spPr>
      </p:pic>
    </p:spTree>
    <p:extLst>
      <p:ext uri="{BB962C8B-B14F-4D97-AF65-F5344CB8AC3E}">
        <p14:creationId xmlns:p14="http://schemas.microsoft.com/office/powerpoint/2010/main" val="429199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A3AE-886D-D9C4-C999-A185985660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2769079-DEAE-C3F6-2856-1825FEAAB691}"/>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48029930-9764-9C57-5397-9D5F708EBE7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45BE43B-ABC6-BE6C-AE84-D00B24372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02" y="365125"/>
            <a:ext cx="11612596" cy="5544324"/>
          </a:xfrm>
          <a:prstGeom prst="rect">
            <a:avLst/>
          </a:prstGeom>
        </p:spPr>
      </p:pic>
      <p:sp>
        <p:nvSpPr>
          <p:cNvPr id="8" name="TextBox 7">
            <a:extLst>
              <a:ext uri="{FF2B5EF4-FFF2-40B4-BE49-F238E27FC236}">
                <a16:creationId xmlns:a16="http://schemas.microsoft.com/office/drawing/2014/main" id="{371E5354-40A9-4A12-5F1A-A38D4CA2EA38}"/>
              </a:ext>
            </a:extLst>
          </p:cNvPr>
          <p:cNvSpPr txBox="1"/>
          <p:nvPr/>
        </p:nvSpPr>
        <p:spPr>
          <a:xfrm>
            <a:off x="2323766" y="6187588"/>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spTree>
    <p:extLst>
      <p:ext uri="{BB962C8B-B14F-4D97-AF65-F5344CB8AC3E}">
        <p14:creationId xmlns:p14="http://schemas.microsoft.com/office/powerpoint/2010/main" val="3744237051"/>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E7D730-1E65-40F1-2B18-035E8B927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39663-B786-0F48-A1B6-2B3C76333B6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747FDC5-F710-949E-3B78-143CAA215F2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B3DF79D-B8CE-63B3-0330-0DA38781401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23591" y="-26508"/>
            <a:ext cx="12286248" cy="6911015"/>
          </a:xfrm>
          <a:prstGeom prst="rect">
            <a:avLst/>
          </a:prstGeom>
        </p:spPr>
      </p:pic>
      <p:sp>
        <p:nvSpPr>
          <p:cNvPr id="14" name="Oval 13">
            <a:extLst>
              <a:ext uri="{FF2B5EF4-FFF2-40B4-BE49-F238E27FC236}">
                <a16:creationId xmlns:a16="http://schemas.microsoft.com/office/drawing/2014/main" id="{9EA0B76D-2EB6-0D98-353F-38C5D33FDD2B}"/>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756A45D-0A0F-3313-E9C0-14845BB3E33C}"/>
              </a:ext>
            </a:extLst>
          </p:cNvPr>
          <p:cNvSpPr txBox="1"/>
          <p:nvPr/>
        </p:nvSpPr>
        <p:spPr>
          <a:xfrm>
            <a:off x="2649961" y="6302192"/>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DIWALI</a:t>
            </a:r>
            <a:endParaRPr lang="en-IN" sz="4800" b="1">
              <a:solidFill>
                <a:schemeClr val="bg1"/>
              </a:solidFill>
              <a:latin typeface="Arial Black" panose="020B0A04020102020204" pitchFamily="34" charset="0"/>
            </a:endParaRPr>
          </a:p>
        </p:txBody>
      </p:sp>
      <p:pic>
        <p:nvPicPr>
          <p:cNvPr id="4" name="Picture 3">
            <a:extLst>
              <a:ext uri="{FF2B5EF4-FFF2-40B4-BE49-F238E27FC236}">
                <a16:creationId xmlns:a16="http://schemas.microsoft.com/office/drawing/2014/main" id="{BB0D5FE4-6544-7E2F-E0E1-4BEDFE67C8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629" y="-26508"/>
            <a:ext cx="10307808" cy="6203471"/>
          </a:xfrm>
          <a:prstGeom prst="rect">
            <a:avLst/>
          </a:prstGeom>
        </p:spPr>
      </p:pic>
    </p:spTree>
    <p:extLst>
      <p:ext uri="{BB962C8B-B14F-4D97-AF65-F5344CB8AC3E}">
        <p14:creationId xmlns:p14="http://schemas.microsoft.com/office/powerpoint/2010/main" val="208773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C3A3F96-B3EF-1F29-ACCE-05DB8D4C6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5FC5B-CDFE-F21B-EC27-B7D4715BC6A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0967F13-0E6B-4F01-9DD4-69B746DC780F}"/>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6D1196EC-5905-EA5E-63DF-CC8B49F41F7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F0C2A23-62C8-3BB7-B322-2FA770355B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39" y="441647"/>
            <a:ext cx="11622122" cy="5572903"/>
          </a:xfrm>
          <a:prstGeom prst="rect">
            <a:avLst/>
          </a:prstGeom>
        </p:spPr>
      </p:pic>
      <p:sp>
        <p:nvSpPr>
          <p:cNvPr id="4" name="TextBox 3">
            <a:extLst>
              <a:ext uri="{FF2B5EF4-FFF2-40B4-BE49-F238E27FC236}">
                <a16:creationId xmlns:a16="http://schemas.microsoft.com/office/drawing/2014/main" id="{66DD56C3-2CA3-571E-615C-9DCBEED0C7D1}"/>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DIWALI</a:t>
            </a:r>
          </a:p>
        </p:txBody>
      </p:sp>
    </p:spTree>
    <p:extLst>
      <p:ext uri="{BB962C8B-B14F-4D97-AF65-F5344CB8AC3E}">
        <p14:creationId xmlns:p14="http://schemas.microsoft.com/office/powerpoint/2010/main" val="4112329896"/>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A79438E-A332-2904-E73A-249990B20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16DB2D-3169-27FC-ADA8-7200C81BF50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8CF3C3E-4E85-63ED-F9D3-71513A551213}"/>
              </a:ext>
            </a:extLst>
          </p:cNvPr>
          <p:cNvSpPr>
            <a:spLocks noGrp="1"/>
          </p:cNvSpPr>
          <p:nvPr>
            <p:ph type="body" idx="1"/>
          </p:nvPr>
        </p:nvSpPr>
        <p:spPr/>
        <p:txBody>
          <a:bodyPr/>
          <a:lstStyle/>
          <a:p>
            <a:endParaRPr lang="en-IN"/>
          </a:p>
        </p:txBody>
      </p:sp>
      <p:pic>
        <p:nvPicPr>
          <p:cNvPr id="2052" name="Picture 4" descr="Family shopping in supermarket cartoon vector">
            <a:extLst>
              <a:ext uri="{FF2B5EF4-FFF2-40B4-BE49-F238E27FC236}">
                <a16:creationId xmlns:a16="http://schemas.microsoft.com/office/drawing/2014/main" id="{9A329542-9CDB-E067-FAF8-A35A201B32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74000"/>
                    </a14:imgEffect>
                  </a14:imgLayer>
                </a14:imgProps>
              </a:ext>
              <a:ext uri="{28A0092B-C50C-407E-A947-70E740481C1C}">
                <a14:useLocalDpi xmlns:a14="http://schemas.microsoft.com/office/drawing/2010/main" val="0"/>
              </a:ext>
            </a:extLst>
          </a:blip>
          <a:srcRect t="14393" b="15323"/>
          <a:stretch/>
        </p:blipFill>
        <p:spPr bwMode="auto">
          <a:xfrm>
            <a:off x="-3"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D03E294-80E7-4EB0-C271-BBC587E28EC1}"/>
              </a:ext>
            </a:extLst>
          </p:cNvPr>
          <p:cNvSpPr>
            <a:spLocks noChangeAspect="1"/>
          </p:cNvSpPr>
          <p:nvPr/>
        </p:nvSpPr>
        <p:spPr>
          <a:xfrm>
            <a:off x="-1657270" y="-4689585"/>
            <a:ext cx="15506535" cy="16206689"/>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8" name="Picture 7">
            <a:extLst>
              <a:ext uri="{FF2B5EF4-FFF2-40B4-BE49-F238E27FC236}">
                <a16:creationId xmlns:a16="http://schemas.microsoft.com/office/drawing/2014/main" id="{73B7650C-5D7B-D715-876A-96D0AC22C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8" y="56985"/>
            <a:ext cx="487755" cy="487755"/>
          </a:xfrm>
          <a:prstGeom prst="rect">
            <a:avLst/>
          </a:prstGeom>
        </p:spPr>
      </p:pic>
      <p:sp>
        <p:nvSpPr>
          <p:cNvPr id="6" name="TextBox 5">
            <a:extLst>
              <a:ext uri="{FF2B5EF4-FFF2-40B4-BE49-F238E27FC236}">
                <a16:creationId xmlns:a16="http://schemas.microsoft.com/office/drawing/2014/main" id="{226CAEDA-31E9-584C-A6E9-686772BD4EFC}"/>
              </a:ext>
            </a:extLst>
          </p:cNvPr>
          <p:cNvSpPr txBox="1"/>
          <p:nvPr/>
        </p:nvSpPr>
        <p:spPr>
          <a:xfrm>
            <a:off x="1410512" y="90445"/>
            <a:ext cx="9628394" cy="1446550"/>
          </a:xfrm>
          <a:prstGeom prst="rect">
            <a:avLst/>
          </a:prstGeom>
          <a:noFill/>
        </p:spPr>
        <p:txBody>
          <a:bodyPr wrap="square" rtlCol="0">
            <a:spAutoFit/>
          </a:bodyPr>
          <a:lstStyle/>
          <a:p>
            <a:pPr algn="ctr"/>
            <a:r>
              <a:rPr lang="en-US" sz="4400">
                <a:solidFill>
                  <a:schemeClr val="bg1">
                    <a:lumMod val="95000"/>
                  </a:schemeClr>
                </a:solidFill>
                <a:latin typeface="Arial Black" panose="020B0A04020102020204" pitchFamily="34" charset="0"/>
              </a:rPr>
              <a:t>PROMOTIONAL CAMPAIGNS IN FESTIVALS</a:t>
            </a:r>
            <a:endParaRPr lang="en-IN" sz="4400">
              <a:solidFill>
                <a:schemeClr val="bg1">
                  <a:lumMod val="95000"/>
                </a:schemeClr>
              </a:solidFill>
              <a:latin typeface="Arial Black" panose="020B0A04020102020204" pitchFamily="34" charset="0"/>
            </a:endParaRPr>
          </a:p>
        </p:txBody>
      </p:sp>
      <p:sp>
        <p:nvSpPr>
          <p:cNvPr id="13" name="Rectangle: Rounded Corners 12">
            <a:extLst>
              <a:ext uri="{FF2B5EF4-FFF2-40B4-BE49-F238E27FC236}">
                <a16:creationId xmlns:a16="http://schemas.microsoft.com/office/drawing/2014/main" id="{6069E3D3-774F-3E0A-C8E0-54956EC12CFB}"/>
              </a:ext>
            </a:extLst>
          </p:cNvPr>
          <p:cNvSpPr/>
          <p:nvPr/>
        </p:nvSpPr>
        <p:spPr>
          <a:xfrm>
            <a:off x="949946" y="2482949"/>
            <a:ext cx="4356412" cy="2718600"/>
          </a:xfrm>
          <a:prstGeom prst="roundRect">
            <a:avLst/>
          </a:prstGeom>
          <a:solidFill>
            <a:schemeClr val="tx1">
              <a:alpha val="41000"/>
            </a:schemeClr>
          </a:solidFill>
          <a:ln w="254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400">
              <a:solidFill>
                <a:srgbClr val="ECECEC"/>
              </a:solidFill>
              <a:latin typeface="Sohne"/>
            </a:endParaRPr>
          </a:p>
          <a:p>
            <a:r>
              <a:rPr lang="en-US" sz="2400" b="1">
                <a:latin typeface="Sohne"/>
              </a:rPr>
              <a:t>ATLIQ MART </a:t>
            </a:r>
            <a:r>
              <a:rPr lang="en-US" sz="2400">
                <a:latin typeface="Sohne"/>
              </a:rPr>
              <a:t>runs </a:t>
            </a:r>
            <a:r>
              <a:rPr lang="en-US" sz="2400" b="0" i="0">
                <a:effectLst/>
                <a:latin typeface="Sohne"/>
              </a:rPr>
              <a:t>an a massive promotion during the Diwali 2023 and Sankranti 2024 (festive time in India) on their </a:t>
            </a:r>
            <a:r>
              <a:rPr lang="en-US" sz="2400" b="0" i="0" err="1">
                <a:effectLst/>
                <a:latin typeface="Sohne"/>
              </a:rPr>
              <a:t>AtliQ</a:t>
            </a:r>
            <a:r>
              <a:rPr lang="en-US" sz="2400" b="0" i="0">
                <a:effectLst/>
                <a:latin typeface="Sohne"/>
              </a:rPr>
              <a:t> branded products by the means of various promotional offers.</a:t>
            </a:r>
          </a:p>
          <a:p>
            <a:pPr algn="just"/>
            <a:endParaRPr lang="en-US" sz="2400">
              <a:latin typeface="Sohne"/>
            </a:endParaRPr>
          </a:p>
        </p:txBody>
      </p:sp>
      <p:pic>
        <p:nvPicPr>
          <p:cNvPr id="14" name="Picture 13">
            <a:extLst>
              <a:ext uri="{FF2B5EF4-FFF2-40B4-BE49-F238E27FC236}">
                <a16:creationId xmlns:a16="http://schemas.microsoft.com/office/drawing/2014/main" id="{EE821BF1-28E0-5788-60B3-F3F86E226B66}"/>
              </a:ext>
            </a:extLst>
          </p:cNvPr>
          <p:cNvPicPr>
            <a:picLocks noChangeAspect="1"/>
          </p:cNvPicPr>
          <p:nvPr/>
        </p:nvPicPr>
        <p:blipFill rotWithShape="1">
          <a:blip r:embed="rId6">
            <a:extLst>
              <a:ext uri="{28A0092B-C50C-407E-A947-70E740481C1C}">
                <a14:useLocalDpi xmlns:a14="http://schemas.microsoft.com/office/drawing/2010/main" val="0"/>
              </a:ext>
            </a:extLst>
          </a:blip>
          <a:srcRect l="16367" r="15366" b="12479"/>
          <a:stretch/>
        </p:blipFill>
        <p:spPr>
          <a:xfrm>
            <a:off x="10211173" y="2482949"/>
            <a:ext cx="1080000" cy="1080000"/>
          </a:xfrm>
          <a:prstGeom prst="flowChartConnector">
            <a:avLst/>
          </a:prstGeom>
          <a:ln w="22225">
            <a:solidFill>
              <a:schemeClr val="bg1"/>
            </a:solidFill>
          </a:ln>
        </p:spPr>
      </p:pic>
      <p:pic>
        <p:nvPicPr>
          <p:cNvPr id="15" name="Picture 14">
            <a:extLst>
              <a:ext uri="{FF2B5EF4-FFF2-40B4-BE49-F238E27FC236}">
                <a16:creationId xmlns:a16="http://schemas.microsoft.com/office/drawing/2014/main" id="{97E17F31-DE2B-2FF3-17F0-855BC19EA899}"/>
              </a:ext>
            </a:extLst>
          </p:cNvPr>
          <p:cNvPicPr>
            <a:picLocks noChangeAspect="1"/>
          </p:cNvPicPr>
          <p:nvPr/>
        </p:nvPicPr>
        <p:blipFill rotWithShape="1">
          <a:blip r:embed="rId7">
            <a:extLst>
              <a:ext uri="{28A0092B-C50C-407E-A947-70E740481C1C}">
                <a14:useLocalDpi xmlns:a14="http://schemas.microsoft.com/office/drawing/2010/main" val="0"/>
              </a:ext>
            </a:extLst>
          </a:blip>
          <a:srcRect l="2707" t="3704" r="2707" b="8719"/>
          <a:stretch/>
        </p:blipFill>
        <p:spPr>
          <a:xfrm>
            <a:off x="7772695" y="3949495"/>
            <a:ext cx="1080000" cy="1080000"/>
          </a:xfrm>
          <a:prstGeom prst="flowChartConnector">
            <a:avLst/>
          </a:prstGeom>
          <a:ln w="22225">
            <a:solidFill>
              <a:schemeClr val="bg1"/>
            </a:solidFill>
          </a:ln>
        </p:spPr>
      </p:pic>
      <p:pic>
        <p:nvPicPr>
          <p:cNvPr id="16" name="Picture 15">
            <a:extLst>
              <a:ext uri="{FF2B5EF4-FFF2-40B4-BE49-F238E27FC236}">
                <a16:creationId xmlns:a16="http://schemas.microsoft.com/office/drawing/2014/main" id="{E2CD74CE-5AFA-B714-3474-53D180979764}"/>
              </a:ext>
            </a:extLst>
          </p:cNvPr>
          <p:cNvPicPr>
            <a:picLocks noChangeAspect="1"/>
          </p:cNvPicPr>
          <p:nvPr/>
        </p:nvPicPr>
        <p:blipFill rotWithShape="1">
          <a:blip r:embed="rId8">
            <a:extLst>
              <a:ext uri="{28A0092B-C50C-407E-A947-70E740481C1C}">
                <a14:useLocalDpi xmlns:a14="http://schemas.microsoft.com/office/drawing/2010/main" val="0"/>
              </a:ext>
            </a:extLst>
          </a:blip>
          <a:srcRect l="16177" t="3000" r="13623" b="11872"/>
          <a:stretch/>
        </p:blipFill>
        <p:spPr>
          <a:xfrm>
            <a:off x="6885643" y="2482949"/>
            <a:ext cx="1141810" cy="1080000"/>
          </a:xfrm>
          <a:prstGeom prst="flowChartConnector">
            <a:avLst/>
          </a:prstGeom>
          <a:ln w="22225">
            <a:solidFill>
              <a:schemeClr val="bg1"/>
            </a:solidFill>
          </a:ln>
        </p:spPr>
      </p:pic>
      <p:pic>
        <p:nvPicPr>
          <p:cNvPr id="17" name="Picture 16">
            <a:extLst>
              <a:ext uri="{FF2B5EF4-FFF2-40B4-BE49-F238E27FC236}">
                <a16:creationId xmlns:a16="http://schemas.microsoft.com/office/drawing/2014/main" id="{132072F9-3D48-7E20-B508-9668CFAF6A52}"/>
              </a:ext>
            </a:extLst>
          </p:cNvPr>
          <p:cNvPicPr>
            <a:picLocks noChangeAspect="1"/>
          </p:cNvPicPr>
          <p:nvPr/>
        </p:nvPicPr>
        <p:blipFill rotWithShape="1">
          <a:blip r:embed="rId9">
            <a:extLst>
              <a:ext uri="{28A0092B-C50C-407E-A947-70E740481C1C}">
                <a14:useLocalDpi xmlns:a14="http://schemas.microsoft.com/office/drawing/2010/main" val="0"/>
              </a:ext>
            </a:extLst>
          </a:blip>
          <a:srcRect l="15373" t="2999" r="18227" b="11873"/>
          <a:stretch/>
        </p:blipFill>
        <p:spPr>
          <a:xfrm>
            <a:off x="8579313" y="2482949"/>
            <a:ext cx="1080000" cy="1080000"/>
          </a:xfrm>
          <a:prstGeom prst="flowChartConnector">
            <a:avLst/>
          </a:prstGeom>
          <a:ln w="22225">
            <a:solidFill>
              <a:schemeClr val="bg1"/>
            </a:solidFill>
          </a:ln>
        </p:spPr>
      </p:pic>
      <p:pic>
        <p:nvPicPr>
          <p:cNvPr id="18" name="Picture 17">
            <a:extLst>
              <a:ext uri="{FF2B5EF4-FFF2-40B4-BE49-F238E27FC236}">
                <a16:creationId xmlns:a16="http://schemas.microsoft.com/office/drawing/2014/main" id="{78FA941E-0AFA-5F41-603F-A985EB1B2F67}"/>
              </a:ext>
            </a:extLst>
          </p:cNvPr>
          <p:cNvPicPr>
            <a:picLocks noChangeAspect="1"/>
          </p:cNvPicPr>
          <p:nvPr/>
        </p:nvPicPr>
        <p:blipFill rotWithShape="1">
          <a:blip r:embed="rId10">
            <a:extLst>
              <a:ext uri="{28A0092B-C50C-407E-A947-70E740481C1C}">
                <a14:useLocalDpi xmlns:a14="http://schemas.microsoft.com/office/drawing/2010/main" val="0"/>
              </a:ext>
            </a:extLst>
          </a:blip>
          <a:srcRect l="749" r="749"/>
          <a:stretch/>
        </p:blipFill>
        <p:spPr>
          <a:xfrm>
            <a:off x="9443503" y="4001294"/>
            <a:ext cx="1080000" cy="1080000"/>
          </a:xfrm>
          <a:prstGeom prst="flowChartConnector">
            <a:avLst/>
          </a:prstGeom>
          <a:ln w="22225">
            <a:solidFill>
              <a:schemeClr val="bg1"/>
            </a:solidFill>
          </a:ln>
        </p:spPr>
      </p:pic>
    </p:spTree>
    <p:extLst>
      <p:ext uri="{BB962C8B-B14F-4D97-AF65-F5344CB8AC3E}">
        <p14:creationId xmlns:p14="http://schemas.microsoft.com/office/powerpoint/2010/main" val="33872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747D248-FE61-7298-971D-C8B2F75F0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D52FAC-609C-40E7-238D-ABAA2FAAA28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3A77F0D-3FAE-0769-BC9C-6F7969CE2D2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CFB6D03-CD48-0364-A96A-4E20FD47C46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94248" y="-29721"/>
            <a:ext cx="12286248" cy="6911015"/>
          </a:xfrm>
          <a:prstGeom prst="rect">
            <a:avLst/>
          </a:prstGeom>
        </p:spPr>
      </p:pic>
      <p:sp>
        <p:nvSpPr>
          <p:cNvPr id="14" name="Oval 13">
            <a:extLst>
              <a:ext uri="{FF2B5EF4-FFF2-40B4-BE49-F238E27FC236}">
                <a16:creationId xmlns:a16="http://schemas.microsoft.com/office/drawing/2014/main" id="{CCB40FE2-CC84-BEEB-D02C-4B146F5A97F4}"/>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93EC3A7-BFA2-2F30-D7C6-89DB008FE1F3}"/>
              </a:ext>
            </a:extLst>
          </p:cNvPr>
          <p:cNvSpPr txBox="1"/>
          <p:nvPr/>
        </p:nvSpPr>
        <p:spPr>
          <a:xfrm>
            <a:off x="855495" y="249765"/>
            <a:ext cx="8861836" cy="769441"/>
          </a:xfrm>
          <a:prstGeom prst="rect">
            <a:avLst/>
          </a:prstGeom>
          <a:noFill/>
        </p:spPr>
        <p:txBody>
          <a:bodyPr wrap="square" rtlCol="0">
            <a:spAutoFit/>
          </a:bodyPr>
          <a:lstStyle/>
          <a:p>
            <a:pPr algn="ctr"/>
            <a:r>
              <a:rPr lang="en-US" sz="4400">
                <a:solidFill>
                  <a:schemeClr val="bg1">
                    <a:lumMod val="95000"/>
                  </a:schemeClr>
                </a:solidFill>
                <a:latin typeface="Arial Black" panose="020B0A04020102020204" pitchFamily="34" charset="0"/>
              </a:rPr>
              <a:t>PROMOTIONS ANALYSIS</a:t>
            </a:r>
          </a:p>
        </p:txBody>
      </p:sp>
      <p:pic>
        <p:nvPicPr>
          <p:cNvPr id="16" name="Picture 15">
            <a:extLst>
              <a:ext uri="{FF2B5EF4-FFF2-40B4-BE49-F238E27FC236}">
                <a16:creationId xmlns:a16="http://schemas.microsoft.com/office/drawing/2014/main" id="{160967C0-31C2-6D18-0B4B-B908282CD3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1018" y="-8275"/>
            <a:ext cx="1325563" cy="1325563"/>
          </a:xfrm>
          <a:prstGeom prst="rect">
            <a:avLst/>
          </a:prstGeom>
        </p:spPr>
      </p:pic>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00D69867-E42E-B6A8-41D3-49DD866841B2}"/>
                  </a:ext>
                </a:extLst>
              </p:cNvPr>
              <p:cNvGraphicFramePr>
                <a:graphicFrameLocks noChangeAspect="1"/>
              </p:cNvGraphicFramePr>
              <p:nvPr>
                <p:extLst>
                  <p:ext uri="{D42A27DB-BD31-4B8C-83A1-F6EECF244321}">
                    <p14:modId xmlns:p14="http://schemas.microsoft.com/office/powerpoint/2010/main" val="4057766410"/>
                  </p:ext>
                </p:extLst>
              </p:nvPr>
            </p:nvGraphicFramePr>
            <p:xfrm>
              <a:off x="6773578" y="1452225"/>
              <a:ext cx="4396899" cy="2473256"/>
            </p:xfrm>
            <a:graphic>
              <a:graphicData uri="http://schemas.microsoft.com/office/powerpoint/2016/slidezoom">
                <pslz:sldZm>
                  <pslz:sldZmObj sldId="322" cId="1223464494">
                    <pslz:zmPr id="{CC135910-81AE-461C-A1E3-07652FE7C59E}" returnToParent="0" transitionDur="1000">
                      <p166:blipFill xmlns:p166="http://schemas.microsoft.com/office/powerpoint/2016/6/main">
                        <a:blip r:embed="rId6"/>
                        <a:stretch>
                          <a:fillRect/>
                        </a:stretch>
                      </p166:blipFill>
                      <p166:spPr xmlns:p166="http://schemas.microsoft.com/office/powerpoint/2016/6/main">
                        <a:xfrm>
                          <a:off x="0" y="0"/>
                          <a:ext cx="4396899" cy="2473256"/>
                        </a:xfrm>
                        <a:prstGeom prst="rect">
                          <a:avLst/>
                        </a:prstGeom>
                      </p166:spPr>
                    </pslz:zmPr>
                  </pslz:sldZmObj>
                </pslz:sldZm>
              </a:graphicData>
            </a:graphic>
          </p:graphicFrame>
        </mc:Choice>
        <mc:Fallback xmlns="">
          <p:pic>
            <p:nvPicPr>
              <p:cNvPr id="29" name="Slide Zoom 28">
                <a:extLst>
                  <a:ext uri="{FF2B5EF4-FFF2-40B4-BE49-F238E27FC236}">
                    <a16:creationId xmlns:a16="http://schemas.microsoft.com/office/drawing/2014/main" id="{00D69867-E42E-B6A8-41D3-49DD866841B2}"/>
                  </a:ext>
                </a:extLst>
              </p:cNvPr>
              <p:cNvPicPr>
                <a:picLocks noGrp="1" noRot="1" noChangeAspect="1" noMove="1" noResize="1" noEditPoints="1" noAdjustHandles="1" noChangeArrowheads="1" noChangeShapeType="1"/>
              </p:cNvPicPr>
              <p:nvPr/>
            </p:nvPicPr>
            <p:blipFill>
              <a:blip r:embed="rId7"/>
              <a:stretch>
                <a:fillRect/>
              </a:stretch>
            </p:blipFill>
            <p:spPr>
              <a:xfrm>
                <a:off x="6773578" y="1452225"/>
                <a:ext cx="4396899" cy="247325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C90724C4-810E-6342-94E6-670D55AC88C4}"/>
                  </a:ext>
                </a:extLst>
              </p:cNvPr>
              <p:cNvGraphicFramePr>
                <a:graphicFrameLocks noChangeAspect="1"/>
              </p:cNvGraphicFramePr>
              <p:nvPr>
                <p:extLst>
                  <p:ext uri="{D42A27DB-BD31-4B8C-83A1-F6EECF244321}">
                    <p14:modId xmlns:p14="http://schemas.microsoft.com/office/powerpoint/2010/main" val="2446682228"/>
                  </p:ext>
                </p:extLst>
              </p:nvPr>
            </p:nvGraphicFramePr>
            <p:xfrm>
              <a:off x="9144000" y="4377013"/>
              <a:ext cx="3048000" cy="1714500"/>
            </p:xfrm>
            <a:graphic>
              <a:graphicData uri="http://schemas.microsoft.com/office/powerpoint/2016/slidezoom">
                <pslz:sldZm>
                  <pslz:sldZmObj sldId="327" cId="1375851655">
                    <pslz:zmPr id="{EA8673C7-E636-4771-8EA9-684CCCA135D7}"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31" name="Slide Zoom 30">
                <a:extLst>
                  <a:ext uri="{FF2B5EF4-FFF2-40B4-BE49-F238E27FC236}">
                    <a16:creationId xmlns:a16="http://schemas.microsoft.com/office/drawing/2014/main" id="{C90724C4-810E-6342-94E6-670D55AC88C4}"/>
                  </a:ext>
                </a:extLst>
              </p:cNvPr>
              <p:cNvPicPr>
                <a:picLocks noGrp="1" noRot="1" noChangeAspect="1" noMove="1" noResize="1" noEditPoints="1" noAdjustHandles="1" noChangeArrowheads="1" noChangeShapeType="1"/>
              </p:cNvPicPr>
              <p:nvPr/>
            </p:nvPicPr>
            <p:blipFill>
              <a:blip r:embed="rId9"/>
              <a:stretch>
                <a:fillRect/>
              </a:stretch>
            </p:blipFill>
            <p:spPr>
              <a:xfrm>
                <a:off x="9144000" y="4377013"/>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CF6E2C5B-C8B0-0FB1-E522-C4918C9C1AED}"/>
                  </a:ext>
                </a:extLst>
              </p:cNvPr>
              <p:cNvGraphicFramePr>
                <a:graphicFrameLocks noChangeAspect="1"/>
              </p:cNvGraphicFramePr>
              <p:nvPr>
                <p:extLst>
                  <p:ext uri="{D42A27DB-BD31-4B8C-83A1-F6EECF244321}">
                    <p14:modId xmlns:p14="http://schemas.microsoft.com/office/powerpoint/2010/main" val="2847486855"/>
                  </p:ext>
                </p:extLst>
              </p:nvPr>
            </p:nvGraphicFramePr>
            <p:xfrm>
              <a:off x="5771339" y="4343953"/>
              <a:ext cx="3048000" cy="1714500"/>
            </p:xfrm>
            <a:graphic>
              <a:graphicData uri="http://schemas.microsoft.com/office/powerpoint/2016/slidezoom">
                <pslz:sldZm>
                  <pslz:sldZmObj sldId="328" cId="1172850516">
                    <pslz:zmPr id="{043087E8-C79F-43FE-8B13-A9911C7EA588}" returnToParent="0"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33" name="Slide Zoom 32">
                <a:extLst>
                  <a:ext uri="{FF2B5EF4-FFF2-40B4-BE49-F238E27FC236}">
                    <a16:creationId xmlns:a16="http://schemas.microsoft.com/office/drawing/2014/main" id="{CF6E2C5B-C8B0-0FB1-E522-C4918C9C1AED}"/>
                  </a:ext>
                </a:extLst>
              </p:cNvPr>
              <p:cNvPicPr>
                <a:picLocks noGrp="1" noRot="1" noChangeAspect="1" noMove="1" noResize="1" noEditPoints="1" noAdjustHandles="1" noChangeArrowheads="1" noChangeShapeType="1"/>
              </p:cNvPicPr>
              <p:nvPr/>
            </p:nvPicPr>
            <p:blipFill>
              <a:blip r:embed="rId11"/>
              <a:stretch>
                <a:fillRect/>
              </a:stretch>
            </p:blipFill>
            <p:spPr>
              <a:xfrm>
                <a:off x="5771339" y="4343953"/>
                <a:ext cx="3048000" cy="1714500"/>
              </a:xfrm>
              <a:prstGeom prst="rect">
                <a:avLst/>
              </a:prstGeom>
            </p:spPr>
          </p:pic>
        </mc:Fallback>
      </mc:AlternateContent>
      <p:sp>
        <p:nvSpPr>
          <p:cNvPr id="34" name="Rectangle: Rounded Corners 33">
            <a:extLst>
              <a:ext uri="{FF2B5EF4-FFF2-40B4-BE49-F238E27FC236}">
                <a16:creationId xmlns:a16="http://schemas.microsoft.com/office/drawing/2014/main" id="{499F8CBF-656F-5ED5-9CEF-E09D13F2EE3A}"/>
              </a:ext>
            </a:extLst>
          </p:cNvPr>
          <p:cNvSpPr/>
          <p:nvPr/>
        </p:nvSpPr>
        <p:spPr>
          <a:xfrm>
            <a:off x="713954" y="1806048"/>
            <a:ext cx="4572459" cy="3889513"/>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These Column Charts shows the ISU% in respect of the 5 promotional offer. </a:t>
            </a:r>
          </a:p>
          <a:p>
            <a:r>
              <a:rPr lang="en-US" sz="2000" dirty="0"/>
              <a:t>Observations from the graphs are :</a:t>
            </a:r>
          </a:p>
          <a:p>
            <a:endParaRPr lang="en-US" sz="2000" dirty="0"/>
          </a:p>
          <a:p>
            <a:pPr marL="342900" indent="-342900">
              <a:buFont typeface="Arial" panose="020B0604020202020204" pitchFamily="34" charset="0"/>
              <a:buChar char="•"/>
            </a:pPr>
            <a:r>
              <a:rPr lang="en-US" sz="2000" dirty="0"/>
              <a:t>The ISU% of BOGOF offer is tremendous in all the campaigns.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25 % offer did negative. </a:t>
            </a:r>
          </a:p>
          <a:p>
            <a:endParaRPr lang="en-US" sz="2000" dirty="0"/>
          </a:p>
          <a:p>
            <a:endParaRPr lang="en-US" sz="2000" dirty="0"/>
          </a:p>
          <a:p>
            <a:endParaRPr lang="en-US" sz="2000" dirty="0"/>
          </a:p>
          <a:p>
            <a:r>
              <a:rPr lang="en-US" sz="1200" dirty="0"/>
              <a:t>ISU% (Percentage Increase in Sold Units in following campaign compared to the week before the campaign.)</a:t>
            </a:r>
          </a:p>
        </p:txBody>
      </p:sp>
    </p:spTree>
    <p:extLst>
      <p:ext uri="{BB962C8B-B14F-4D97-AF65-F5344CB8AC3E}">
        <p14:creationId xmlns:p14="http://schemas.microsoft.com/office/powerpoint/2010/main" val="19055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DB26B2C-5867-AD86-39CE-1241293CC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92A57-80C4-4734-F37F-3076EA4CA52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9210A03-5738-EF19-2213-57E46BF53001}"/>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1337409E-5A17-1556-354B-BC4EFEE8804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AF7541D-767C-E0A1-86A5-F2C332F26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886" y="339784"/>
            <a:ext cx="11660227" cy="5687219"/>
          </a:xfrm>
          <a:prstGeom prst="rect">
            <a:avLst/>
          </a:prstGeom>
        </p:spPr>
      </p:pic>
      <p:sp>
        <p:nvSpPr>
          <p:cNvPr id="10" name="TextBox 9">
            <a:extLst>
              <a:ext uri="{FF2B5EF4-FFF2-40B4-BE49-F238E27FC236}">
                <a16:creationId xmlns:a16="http://schemas.microsoft.com/office/drawing/2014/main" id="{02532046-44B0-C4AE-C73E-969638CC10B1}"/>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SANKRANTI</a:t>
            </a:r>
          </a:p>
        </p:txBody>
      </p:sp>
    </p:spTree>
    <p:extLst>
      <p:ext uri="{BB962C8B-B14F-4D97-AF65-F5344CB8AC3E}">
        <p14:creationId xmlns:p14="http://schemas.microsoft.com/office/powerpoint/2010/main" val="57539621"/>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593510D-08B2-EBAF-21B4-20DB2CBF0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119AE-C73D-F53A-7CCA-26CC716B5B3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350976F-7F2E-CC38-6533-D3306B04F04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4A84E52-AEC1-C912-B41A-4B2A4EDCD66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94248" y="-29721"/>
            <a:ext cx="12286248" cy="6911015"/>
          </a:xfrm>
          <a:prstGeom prst="rect">
            <a:avLst/>
          </a:prstGeom>
        </p:spPr>
      </p:pic>
      <p:sp>
        <p:nvSpPr>
          <p:cNvPr id="14" name="Oval 13">
            <a:extLst>
              <a:ext uri="{FF2B5EF4-FFF2-40B4-BE49-F238E27FC236}">
                <a16:creationId xmlns:a16="http://schemas.microsoft.com/office/drawing/2014/main" id="{3A2BB28E-98A0-6778-2A63-9B3C75A232C4}"/>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5CA7DB6-E5BF-50B0-5678-590BD08DDF7E}"/>
              </a:ext>
            </a:extLst>
          </p:cNvPr>
          <p:cNvGrpSpPr/>
          <p:nvPr/>
        </p:nvGrpSpPr>
        <p:grpSpPr>
          <a:xfrm>
            <a:off x="617995" y="-29720"/>
            <a:ext cx="10857725" cy="6206684"/>
            <a:chOff x="6198166" y="2029798"/>
            <a:chExt cx="4890200" cy="2880000"/>
          </a:xfrm>
        </p:grpSpPr>
        <p:pic>
          <p:nvPicPr>
            <p:cNvPr id="11" name="Picture 10">
              <a:extLst>
                <a:ext uri="{FF2B5EF4-FFF2-40B4-BE49-F238E27FC236}">
                  <a16:creationId xmlns:a16="http://schemas.microsoft.com/office/drawing/2014/main" id="{1B810BE3-E22F-3169-A3E5-9F2F71070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166" y="2029798"/>
              <a:ext cx="4890200" cy="2880000"/>
            </a:xfrm>
            <a:prstGeom prst="rect">
              <a:avLst/>
            </a:prstGeom>
          </p:spPr>
        </p:pic>
        <p:sp>
          <p:nvSpPr>
            <p:cNvPr id="17" name="Rectangle 16">
              <a:hlinkClick r:id="rId6" action="ppaction://hlinksldjump"/>
              <a:extLst>
                <a:ext uri="{FF2B5EF4-FFF2-40B4-BE49-F238E27FC236}">
                  <a16:creationId xmlns:a16="http://schemas.microsoft.com/office/drawing/2014/main" id="{B0735553-1724-B8AF-C576-3F35FC7603DF}"/>
                </a:ext>
              </a:extLst>
            </p:cNvPr>
            <p:cNvSpPr/>
            <p:nvPr/>
          </p:nvSpPr>
          <p:spPr>
            <a:xfrm>
              <a:off x="9145965" y="2153518"/>
              <a:ext cx="487680" cy="23368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hlinkClick r:id="rId7" action="ppaction://hlinksldjump"/>
              <a:extLst>
                <a:ext uri="{FF2B5EF4-FFF2-40B4-BE49-F238E27FC236}">
                  <a16:creationId xmlns:a16="http://schemas.microsoft.com/office/drawing/2014/main" id="{F2C3185E-D6C3-5B81-C9FE-79762B5F4E54}"/>
                </a:ext>
              </a:extLst>
            </p:cNvPr>
            <p:cNvSpPr/>
            <p:nvPr/>
          </p:nvSpPr>
          <p:spPr>
            <a:xfrm>
              <a:off x="9717331" y="2153518"/>
              <a:ext cx="487680" cy="23368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hlinkClick r:id="rId7" action="ppaction://hlinksldjump"/>
              <a:extLst>
                <a:ext uri="{FF2B5EF4-FFF2-40B4-BE49-F238E27FC236}">
                  <a16:creationId xmlns:a16="http://schemas.microsoft.com/office/drawing/2014/main" id="{CE1B2AD4-466E-7CC3-D4E3-C0418A9B47BA}"/>
                </a:ext>
              </a:extLst>
            </p:cNvPr>
            <p:cNvSpPr/>
            <p:nvPr/>
          </p:nvSpPr>
          <p:spPr>
            <a:xfrm>
              <a:off x="8519587" y="2153518"/>
              <a:ext cx="487680" cy="23368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TextBox 3">
            <a:extLst>
              <a:ext uri="{FF2B5EF4-FFF2-40B4-BE49-F238E27FC236}">
                <a16:creationId xmlns:a16="http://schemas.microsoft.com/office/drawing/2014/main" id="{D24E6407-9534-3911-A674-20F9D1E79DE5}"/>
              </a:ext>
            </a:extLst>
          </p:cNvPr>
          <p:cNvSpPr txBox="1"/>
          <p:nvPr/>
        </p:nvSpPr>
        <p:spPr>
          <a:xfrm>
            <a:off x="2370889" y="6236553"/>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spTree>
    <p:extLst>
      <p:ext uri="{BB962C8B-B14F-4D97-AF65-F5344CB8AC3E}">
        <p14:creationId xmlns:p14="http://schemas.microsoft.com/office/powerpoint/2010/main" val="122346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A62E092-287E-4B23-027F-140007F0E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9E5D0C-5E2C-8A4D-3DC3-BF5EBF5432C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4CCDF2A-57B6-9C52-4000-25F1F88B7712}"/>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947F915-0936-A16C-FD53-E3F6F96AC2D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94248" y="-29721"/>
            <a:ext cx="12286248" cy="6911015"/>
          </a:xfrm>
          <a:prstGeom prst="rect">
            <a:avLst/>
          </a:prstGeom>
        </p:spPr>
      </p:pic>
      <p:sp>
        <p:nvSpPr>
          <p:cNvPr id="14" name="Oval 13">
            <a:extLst>
              <a:ext uri="{FF2B5EF4-FFF2-40B4-BE49-F238E27FC236}">
                <a16:creationId xmlns:a16="http://schemas.microsoft.com/office/drawing/2014/main" id="{A49A21F4-0810-26A8-B49D-87F7929745F1}"/>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1DFEE84-F830-6E0F-7F33-15ED68A99B7F}"/>
              </a:ext>
            </a:extLst>
          </p:cNvPr>
          <p:cNvSpPr txBox="1"/>
          <p:nvPr/>
        </p:nvSpPr>
        <p:spPr>
          <a:xfrm>
            <a:off x="2528041" y="6195423"/>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SANKRANTI</a:t>
            </a:r>
            <a:endParaRPr lang="en-IN" sz="4800" b="1">
              <a:solidFill>
                <a:schemeClr val="bg1"/>
              </a:solidFill>
              <a:latin typeface="Arial Black" panose="020B0A04020102020204" pitchFamily="34" charset="0"/>
            </a:endParaRPr>
          </a:p>
        </p:txBody>
      </p:sp>
      <p:pic>
        <p:nvPicPr>
          <p:cNvPr id="6" name="Picture 5">
            <a:extLst>
              <a:ext uri="{FF2B5EF4-FFF2-40B4-BE49-F238E27FC236}">
                <a16:creationId xmlns:a16="http://schemas.microsoft.com/office/drawing/2014/main" id="{6EAD69AD-97A2-A62A-2849-80ED8B8ACE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59" y="-29721"/>
            <a:ext cx="10525928" cy="6176963"/>
          </a:xfrm>
          <a:prstGeom prst="rect">
            <a:avLst/>
          </a:prstGeom>
        </p:spPr>
      </p:pic>
    </p:spTree>
    <p:extLst>
      <p:ext uri="{BB962C8B-B14F-4D97-AF65-F5344CB8AC3E}">
        <p14:creationId xmlns:p14="http://schemas.microsoft.com/office/powerpoint/2010/main" val="1375851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3F9CAAA-5779-D528-67AF-FEF1812733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21539F-0AE5-4949-A462-426ADE74F36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8567D35-60F3-7BF3-DF91-69F43A0E0D7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1D9962B-EF38-809C-243F-4782CEFB2C39}"/>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8000"/>
                    </a14:imgEffect>
                  </a14:imgLayer>
                </a14:imgProps>
              </a:ext>
              <a:ext uri="{28A0092B-C50C-407E-A947-70E740481C1C}">
                <a14:useLocalDpi xmlns:a14="http://schemas.microsoft.com/office/drawing/2010/main" val="0"/>
              </a:ext>
            </a:extLst>
          </a:blip>
          <a:srcRect t="11106" b="11106"/>
          <a:stretch/>
        </p:blipFill>
        <p:spPr>
          <a:xfrm>
            <a:off x="-23591" y="-26508"/>
            <a:ext cx="12286248" cy="6911015"/>
          </a:xfrm>
          <a:prstGeom prst="rect">
            <a:avLst/>
          </a:prstGeom>
        </p:spPr>
      </p:pic>
      <p:sp>
        <p:nvSpPr>
          <p:cNvPr id="14" name="Oval 13">
            <a:extLst>
              <a:ext uri="{FF2B5EF4-FFF2-40B4-BE49-F238E27FC236}">
                <a16:creationId xmlns:a16="http://schemas.microsoft.com/office/drawing/2014/main" id="{A531B298-08CC-F9CA-D119-9E0EBC1975C9}"/>
              </a:ext>
            </a:extLst>
          </p:cNvPr>
          <p:cNvSpPr>
            <a:spLocks noChangeAspect="1"/>
          </p:cNvSpPr>
          <p:nvPr/>
        </p:nvSpPr>
        <p:spPr>
          <a:xfrm>
            <a:off x="-2244683" y="-4940105"/>
            <a:ext cx="16775613" cy="17533068"/>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C6D6898-669A-3A66-BFCB-5FD00642D65D}"/>
              </a:ext>
            </a:extLst>
          </p:cNvPr>
          <p:cNvSpPr txBox="1"/>
          <p:nvPr/>
        </p:nvSpPr>
        <p:spPr>
          <a:xfrm>
            <a:off x="2323766" y="6229504"/>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DIWALI</a:t>
            </a:r>
            <a:endParaRPr lang="en-IN" sz="4800" b="1">
              <a:solidFill>
                <a:schemeClr val="bg1"/>
              </a:solidFill>
              <a:latin typeface="Arial Black" panose="020B0A04020102020204" pitchFamily="34" charset="0"/>
            </a:endParaRPr>
          </a:p>
        </p:txBody>
      </p:sp>
      <p:pic>
        <p:nvPicPr>
          <p:cNvPr id="21" name="Picture 20">
            <a:extLst>
              <a:ext uri="{FF2B5EF4-FFF2-40B4-BE49-F238E27FC236}">
                <a16:creationId xmlns:a16="http://schemas.microsoft.com/office/drawing/2014/main" id="{FCC9D940-BFA3-3F4A-FE5D-538D8C6DF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747" y="-26508"/>
            <a:ext cx="10216506" cy="6157422"/>
          </a:xfrm>
          <a:prstGeom prst="rect">
            <a:avLst/>
          </a:prstGeom>
        </p:spPr>
      </p:pic>
    </p:spTree>
    <p:extLst>
      <p:ext uri="{BB962C8B-B14F-4D97-AF65-F5344CB8AC3E}">
        <p14:creationId xmlns:p14="http://schemas.microsoft.com/office/powerpoint/2010/main" val="117285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90E6C1-F031-3D87-A8D4-A7DED92BF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ADD59-0018-925A-1B15-9CCB4B1033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36119B2-92EE-821E-67F7-37D480AF68E7}"/>
              </a:ext>
            </a:extLst>
          </p:cNvPr>
          <p:cNvSpPr>
            <a:spLocks noGrp="1"/>
          </p:cNvSpPr>
          <p:nvPr>
            <p:ph type="body" idx="1"/>
          </p:nvPr>
        </p:nvSpPr>
        <p:spPr/>
        <p:txBody>
          <a:bodyPr/>
          <a:lstStyle/>
          <a:p>
            <a:endParaRPr lang="en-US"/>
          </a:p>
        </p:txBody>
      </p:sp>
      <p:sp>
        <p:nvSpPr>
          <p:cNvPr id="4" name="Rectangle: Rounded Corners 3">
            <a:extLst>
              <a:ext uri="{FF2B5EF4-FFF2-40B4-BE49-F238E27FC236}">
                <a16:creationId xmlns:a16="http://schemas.microsoft.com/office/drawing/2014/main" id="{77C53423-9963-3B9F-EEC5-AD9705A5EEEE}"/>
              </a:ext>
            </a:extLst>
          </p:cNvPr>
          <p:cNvSpPr/>
          <p:nvPr/>
        </p:nvSpPr>
        <p:spPr>
          <a:xfrm>
            <a:off x="1391920" y="304800"/>
            <a:ext cx="9662160" cy="6248400"/>
          </a:xfrm>
          <a:prstGeom prst="roundRect">
            <a:avLst/>
          </a:prstGeom>
          <a:solidFill>
            <a:srgbClr val="3A2E34">
              <a:alpha val="69000"/>
            </a:srgbClr>
          </a:solid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FB87D43-3B81-51F6-6C51-84B0D8B34ED2}"/>
              </a:ext>
            </a:extLst>
          </p:cNvPr>
          <p:cNvSpPr txBox="1"/>
          <p:nvPr/>
        </p:nvSpPr>
        <p:spPr>
          <a:xfrm>
            <a:off x="2073031" y="4015731"/>
            <a:ext cx="8299938"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INDIVIDUAL PRODUCT ANALYSIS</a:t>
            </a:r>
          </a:p>
        </p:txBody>
      </p:sp>
      <p:pic>
        <p:nvPicPr>
          <p:cNvPr id="7" name="Picture 6">
            <a:extLst>
              <a:ext uri="{FF2B5EF4-FFF2-40B4-BE49-F238E27FC236}">
                <a16:creationId xmlns:a16="http://schemas.microsoft.com/office/drawing/2014/main" id="{8BB0E588-3F54-4324-785F-01E0A8099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355" y="653118"/>
            <a:ext cx="4870614" cy="3215397"/>
          </a:xfrm>
          <a:prstGeom prst="rect">
            <a:avLst/>
          </a:prstGeom>
        </p:spPr>
      </p:pic>
    </p:spTree>
    <p:extLst>
      <p:ext uri="{BB962C8B-B14F-4D97-AF65-F5344CB8AC3E}">
        <p14:creationId xmlns:p14="http://schemas.microsoft.com/office/powerpoint/2010/main" val="1549296787"/>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EFD17D8-8C21-8AB2-2ADC-3D1B55A63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C8805-205A-4DEF-3C7A-6892CBEDEE6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DA4F603-E46C-0C42-52FE-B68426B3CE1B}"/>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CDBA668E-878E-EF19-348F-21717E93DE1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C9BC666-3842-4E58-35D7-A550150A8828}"/>
              </a:ext>
            </a:extLst>
          </p:cNvPr>
          <p:cNvSpPr>
            <a:spLocks noChangeAspect="1"/>
          </p:cNvSpPr>
          <p:nvPr/>
        </p:nvSpPr>
        <p:spPr>
          <a:xfrm>
            <a:off x="-6087404" y="-4237415"/>
            <a:ext cx="23709791" cy="15332830"/>
          </a:xfrm>
          <a:prstGeom prst="roundRect">
            <a:avLst/>
          </a:prstGeom>
          <a:no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F944097-BED9-FFD1-0217-0A215EAABAFA}"/>
              </a:ext>
            </a:extLst>
          </p:cNvPr>
          <p:cNvSpPr txBox="1"/>
          <p:nvPr/>
        </p:nvSpPr>
        <p:spPr>
          <a:xfrm>
            <a:off x="838200" y="373315"/>
            <a:ext cx="8299938"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INDIVIDUAL PRODUCT ANALYSIS</a:t>
            </a:r>
          </a:p>
        </p:txBody>
      </p:sp>
      <p:pic>
        <p:nvPicPr>
          <p:cNvPr id="6" name="Picture 5">
            <a:extLst>
              <a:ext uri="{FF2B5EF4-FFF2-40B4-BE49-F238E27FC236}">
                <a16:creationId xmlns:a16="http://schemas.microsoft.com/office/drawing/2014/main" id="{D0DF1940-3749-C4DF-5AF3-D16A77D7D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807" y="373315"/>
            <a:ext cx="1995529" cy="1317373"/>
          </a:xfrm>
          <a:prstGeom prst="rect">
            <a:avLst/>
          </a:prstGeom>
        </p:spPr>
      </p:pic>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ADAFEA82-8662-1079-A152-153443AB7934}"/>
                  </a:ext>
                </a:extLst>
              </p:cNvPr>
              <p:cNvGraphicFramePr>
                <a:graphicFrameLocks noChangeAspect="1"/>
              </p:cNvGraphicFramePr>
              <p:nvPr>
                <p:extLst>
                  <p:ext uri="{D42A27DB-BD31-4B8C-83A1-F6EECF244321}">
                    <p14:modId xmlns:p14="http://schemas.microsoft.com/office/powerpoint/2010/main" val="3794218349"/>
                  </p:ext>
                </p:extLst>
              </p:nvPr>
            </p:nvGraphicFramePr>
            <p:xfrm>
              <a:off x="7449895" y="1698878"/>
              <a:ext cx="3165676" cy="2341309"/>
            </p:xfrm>
            <a:graphic>
              <a:graphicData uri="http://schemas.microsoft.com/office/powerpoint/2016/slidezoom">
                <pslz:sldZm>
                  <pslz:sldZmObj sldId="345" cId="1100541433">
                    <pslz:zmPr id="{F618D98D-DBA4-43B8-80F2-5624B98807BF}" returnToParent="0" transitionDur="1000">
                      <p166:blipFill xmlns:p166="http://schemas.microsoft.com/office/powerpoint/2016/6/main">
                        <a:blip r:embed="rId6"/>
                        <a:stretch>
                          <a:fillRect/>
                        </a:stretch>
                      </p166:blipFill>
                      <p166:spPr xmlns:p166="http://schemas.microsoft.com/office/powerpoint/2016/6/main">
                        <a:xfrm>
                          <a:off x="0" y="0"/>
                          <a:ext cx="3165676" cy="2341309"/>
                        </a:xfrm>
                        <a:prstGeom prst="rect">
                          <a:avLst/>
                        </a:prstGeom>
                        <a:ln w="3175">
                          <a:solidFill>
                            <a:prstClr val="ltGray"/>
                          </a:solidFill>
                        </a:ln>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ADAFEA82-8662-1079-A152-153443AB7934}"/>
                  </a:ext>
                </a:extLst>
              </p:cNvPr>
              <p:cNvPicPr>
                <a:picLocks noGrp="1" noRot="1" noChangeAspect="1" noMove="1" noResize="1" noEditPoints="1" noAdjustHandles="1" noChangeArrowheads="1" noChangeShapeType="1"/>
              </p:cNvPicPr>
              <p:nvPr/>
            </p:nvPicPr>
            <p:blipFill>
              <a:blip r:embed="rId8"/>
              <a:stretch>
                <a:fillRect/>
              </a:stretch>
            </p:blipFill>
            <p:spPr>
              <a:xfrm>
                <a:off x="7449895" y="1698878"/>
                <a:ext cx="3165676" cy="234130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3EB5F495-A6F6-73CC-048D-364B3E4B7E0B}"/>
                  </a:ext>
                </a:extLst>
              </p:cNvPr>
              <p:cNvGraphicFramePr>
                <a:graphicFrameLocks noChangeAspect="1"/>
              </p:cNvGraphicFramePr>
              <p:nvPr>
                <p:extLst>
                  <p:ext uri="{D42A27DB-BD31-4B8C-83A1-F6EECF244321}">
                    <p14:modId xmlns:p14="http://schemas.microsoft.com/office/powerpoint/2010/main" val="1762563180"/>
                  </p:ext>
                </p:extLst>
              </p:nvPr>
            </p:nvGraphicFramePr>
            <p:xfrm>
              <a:off x="9403536" y="4468907"/>
              <a:ext cx="2209800" cy="1714500"/>
            </p:xfrm>
            <a:graphic>
              <a:graphicData uri="http://schemas.microsoft.com/office/powerpoint/2016/slidezoom">
                <pslz:sldZm>
                  <pslz:sldZmObj sldId="346" cId="2774835054">
                    <pslz:zmPr id="{B951FE3A-100F-4A26-97FA-8B4EA926754C}" returnToParent="0" transitionDur="1000" showBg="0">
                      <p166:blipFill xmlns:p166="http://schemas.microsoft.com/office/powerpoint/2016/6/main">
                        <a:blip r:embed="rId9"/>
                        <a:stretch>
                          <a:fillRect/>
                        </a:stretch>
                      </p166:blipFill>
                      <p166:spPr xmlns:p166="http://schemas.microsoft.com/office/powerpoint/2016/6/main">
                        <a:xfrm>
                          <a:off x="0" y="0"/>
                          <a:ext cx="2209800" cy="1714500"/>
                        </a:xfrm>
                        <a:prstGeom prst="rect">
                          <a:avLst/>
                        </a:prstGeom>
                      </p166:spPr>
                    </pslz:zmPr>
                  </pslz:sldZmObj>
                </pslz:sldZm>
              </a:graphicData>
            </a:graphic>
          </p:graphicFrame>
        </mc:Choice>
        <mc:Fallback xmlns="">
          <p:pic>
            <p:nvPicPr>
              <p:cNvPr id="12" name="Slide Zoom 11">
                <a:hlinkClick r:id="rId10" action="ppaction://hlinksldjump"/>
                <a:extLst>
                  <a:ext uri="{FF2B5EF4-FFF2-40B4-BE49-F238E27FC236}">
                    <a16:creationId xmlns:a16="http://schemas.microsoft.com/office/drawing/2014/main" id="{3EB5F495-A6F6-73CC-048D-364B3E4B7E0B}"/>
                  </a:ext>
                </a:extLst>
              </p:cNvPr>
              <p:cNvPicPr>
                <a:picLocks noGrp="1" noRot="1" noChangeAspect="1" noMove="1" noResize="1" noEditPoints="1" noAdjustHandles="1" noChangeArrowheads="1" noChangeShapeType="1"/>
              </p:cNvPicPr>
              <p:nvPr/>
            </p:nvPicPr>
            <p:blipFill>
              <a:blip r:embed="rId11"/>
              <a:stretch>
                <a:fillRect/>
              </a:stretch>
            </p:blipFill>
            <p:spPr>
              <a:xfrm>
                <a:off x="9403536" y="4468907"/>
                <a:ext cx="22098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E9FA9728-44B6-CDC0-BA67-8D18A145C693}"/>
                  </a:ext>
                </a:extLst>
              </p:cNvPr>
              <p:cNvGraphicFramePr>
                <a:graphicFrameLocks noChangeAspect="1"/>
              </p:cNvGraphicFramePr>
              <p:nvPr>
                <p:extLst>
                  <p:ext uri="{D42A27DB-BD31-4B8C-83A1-F6EECF244321}">
                    <p14:modId xmlns:p14="http://schemas.microsoft.com/office/powerpoint/2010/main" val="248160432"/>
                  </p:ext>
                </p:extLst>
              </p:nvPr>
            </p:nvGraphicFramePr>
            <p:xfrm>
              <a:off x="6566847" y="4405501"/>
              <a:ext cx="2431238" cy="1714500"/>
            </p:xfrm>
            <a:graphic>
              <a:graphicData uri="http://schemas.microsoft.com/office/powerpoint/2016/slidezoom">
                <pslz:sldZm>
                  <pslz:sldZmObj sldId="348" cId="952067801">
                    <pslz:zmPr id="{52B8FF61-9135-449E-95CD-22329C3F0980}" returnToParent="0" transitionDur="1000" showBg="0">
                      <p166:blipFill xmlns:p166="http://schemas.microsoft.com/office/powerpoint/2016/6/main">
                        <a:blip r:embed="rId12"/>
                        <a:stretch>
                          <a:fillRect/>
                        </a:stretch>
                      </p166:blipFill>
                      <p166:spPr xmlns:p166="http://schemas.microsoft.com/office/powerpoint/2016/6/main">
                        <a:xfrm>
                          <a:off x="0" y="0"/>
                          <a:ext cx="2431238" cy="1714500"/>
                        </a:xfrm>
                        <a:prstGeom prst="rect">
                          <a:avLst/>
                        </a:prstGeom>
                      </p166:spPr>
                    </pslz:zmPr>
                  </pslz:sldZmObj>
                </pslz:sldZm>
              </a:graphicData>
            </a:graphic>
          </p:graphicFrame>
        </mc:Choice>
        <mc:Fallback xmlns="">
          <p:pic>
            <p:nvPicPr>
              <p:cNvPr id="14" name="Slide Zoom 13">
                <a:hlinkClick r:id="rId13" action="ppaction://hlinksldjump"/>
                <a:extLst>
                  <a:ext uri="{FF2B5EF4-FFF2-40B4-BE49-F238E27FC236}">
                    <a16:creationId xmlns:a16="http://schemas.microsoft.com/office/drawing/2014/main" id="{E9FA9728-44B6-CDC0-BA67-8D18A145C693}"/>
                  </a:ext>
                </a:extLst>
              </p:cNvPr>
              <p:cNvPicPr>
                <a:picLocks noGrp="1" noRot="1" noChangeAspect="1" noMove="1" noResize="1" noEditPoints="1" noAdjustHandles="1" noChangeArrowheads="1" noChangeShapeType="1"/>
              </p:cNvPicPr>
              <p:nvPr/>
            </p:nvPicPr>
            <p:blipFill>
              <a:blip r:embed="rId14"/>
              <a:stretch>
                <a:fillRect/>
              </a:stretch>
            </p:blipFill>
            <p:spPr>
              <a:xfrm>
                <a:off x="6566847" y="4405501"/>
                <a:ext cx="2431238" cy="1714500"/>
              </a:xfrm>
              <a:prstGeom prst="rect">
                <a:avLst/>
              </a:prstGeom>
            </p:spPr>
          </p:pic>
        </mc:Fallback>
      </mc:AlternateContent>
      <p:sp>
        <p:nvSpPr>
          <p:cNvPr id="7" name="Rectangle: Rounded Corners 6">
            <a:extLst>
              <a:ext uri="{FF2B5EF4-FFF2-40B4-BE49-F238E27FC236}">
                <a16:creationId xmlns:a16="http://schemas.microsoft.com/office/drawing/2014/main" id="{D6D2BED6-EC42-6710-6FDE-ACE91882FCF9}"/>
              </a:ext>
            </a:extLst>
          </p:cNvPr>
          <p:cNvSpPr/>
          <p:nvPr/>
        </p:nvSpPr>
        <p:spPr>
          <a:xfrm>
            <a:off x="880998" y="1942975"/>
            <a:ext cx="4572459" cy="4713914"/>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These Bar Graphs shows the ISU% in respect of the all individual products . </a:t>
            </a:r>
          </a:p>
          <a:p>
            <a:r>
              <a:rPr lang="en-US" sz="2000" dirty="0"/>
              <a:t>Observations from the graphs are :</a:t>
            </a:r>
          </a:p>
          <a:p>
            <a:endParaRPr lang="en-US" sz="2000" dirty="0"/>
          </a:p>
          <a:p>
            <a:pPr marL="342900" indent="-342900">
              <a:buFont typeface="Arial" panose="020B0604020202020204" pitchFamily="34" charset="0"/>
              <a:buChar char="•"/>
            </a:pPr>
            <a:r>
              <a:rPr lang="en-US" sz="2000" dirty="0"/>
              <a:t>The ISU% of Immersion Rod is tremendous in whole combined campaign. In Diwali campaign the top product is Immersion Rod, while in Sankranti, It is Sunflower Oil.</a:t>
            </a:r>
          </a:p>
          <a:p>
            <a:pPr marL="342900" indent="-342900">
              <a:buFont typeface="Arial" panose="020B0604020202020204" pitchFamily="34" charset="0"/>
              <a:buChar char="•"/>
            </a:pPr>
            <a:r>
              <a:rPr lang="en-US" sz="2000" dirty="0"/>
              <a:t>Personal care Category have lowest ISU% in both the campaigns.</a:t>
            </a:r>
          </a:p>
          <a:p>
            <a:pPr marL="342900" indent="-342900">
              <a:buFont typeface="Arial" panose="020B0604020202020204" pitchFamily="34" charset="0"/>
              <a:buChar char="•"/>
            </a:pPr>
            <a:endParaRPr lang="en-US" sz="2000" dirty="0"/>
          </a:p>
          <a:p>
            <a:r>
              <a:rPr lang="en-US" sz="1200" dirty="0"/>
              <a:t>ISU% (Percentage Increase in Sold Units in following campaign compared to the week before the campaign.)</a:t>
            </a:r>
          </a:p>
        </p:txBody>
      </p:sp>
    </p:spTree>
    <p:extLst>
      <p:ext uri="{BB962C8B-B14F-4D97-AF65-F5344CB8AC3E}">
        <p14:creationId xmlns:p14="http://schemas.microsoft.com/office/powerpoint/2010/main" val="4112316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3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0ACCBB3A-95B4-0676-C71E-060BF054D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EF42A8-1665-32F0-028C-65178556C5C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F92914A-BCDF-7448-1FF1-D8C8DA78101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E3BF2B4-CC2C-7565-68CD-32BC10D46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228" y="324094"/>
            <a:ext cx="11593543" cy="5611008"/>
          </a:xfrm>
          <a:prstGeom prst="rect">
            <a:avLst/>
          </a:prstGeom>
        </p:spPr>
      </p:pic>
      <p:sp>
        <p:nvSpPr>
          <p:cNvPr id="4" name="TextBox 3">
            <a:extLst>
              <a:ext uri="{FF2B5EF4-FFF2-40B4-BE49-F238E27FC236}">
                <a16:creationId xmlns:a16="http://schemas.microsoft.com/office/drawing/2014/main" id="{226B9870-A9A3-50BD-B31B-DBAFCB7620B8}"/>
              </a:ext>
            </a:extLst>
          </p:cNvPr>
          <p:cNvSpPr txBox="1"/>
          <p:nvPr/>
        </p:nvSpPr>
        <p:spPr>
          <a:xfrm>
            <a:off x="2323766" y="6187588"/>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spTree>
    <p:extLst>
      <p:ext uri="{BB962C8B-B14F-4D97-AF65-F5344CB8AC3E}">
        <p14:creationId xmlns:p14="http://schemas.microsoft.com/office/powerpoint/2010/main" val="1100541433"/>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D3FB96D-0089-114D-FB14-5E18CA1D9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D10ABA-6C4D-36CE-A965-16A812040A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E23B89E-E4EB-2D38-D997-B15C6DE80EDC}"/>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8E11E2A9-9338-9B12-7D36-0A7E858B060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6717EF2-97D7-8CE3-DF98-A1F24DE8A7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28" y="365125"/>
            <a:ext cx="11593543" cy="5601482"/>
          </a:xfrm>
          <a:prstGeom prst="rect">
            <a:avLst/>
          </a:prstGeom>
        </p:spPr>
      </p:pic>
      <p:sp>
        <p:nvSpPr>
          <p:cNvPr id="10" name="TextBox 9">
            <a:extLst>
              <a:ext uri="{FF2B5EF4-FFF2-40B4-BE49-F238E27FC236}">
                <a16:creationId xmlns:a16="http://schemas.microsoft.com/office/drawing/2014/main" id="{1FD5B835-58F7-087B-D7EE-235AD498030A}"/>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DIWALI</a:t>
            </a:r>
          </a:p>
        </p:txBody>
      </p:sp>
    </p:spTree>
    <p:extLst>
      <p:ext uri="{BB962C8B-B14F-4D97-AF65-F5344CB8AC3E}">
        <p14:creationId xmlns:p14="http://schemas.microsoft.com/office/powerpoint/2010/main" val="2774835054"/>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FBB10E1-5354-C17A-E39E-FB2480E39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CBE70-01E5-F2FC-94FE-CE5785453E7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FE7B4BE-7AA4-7FED-4340-C1132A3107BA}"/>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670EB224-CAF5-143D-3021-7625C412BBC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347A17-9F9C-B1AC-FE54-9651566C5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592" y="365125"/>
            <a:ext cx="11564964" cy="5591955"/>
          </a:xfrm>
          <a:prstGeom prst="rect">
            <a:avLst/>
          </a:prstGeom>
        </p:spPr>
      </p:pic>
      <p:sp>
        <p:nvSpPr>
          <p:cNvPr id="10" name="TextBox 9">
            <a:extLst>
              <a:ext uri="{FF2B5EF4-FFF2-40B4-BE49-F238E27FC236}">
                <a16:creationId xmlns:a16="http://schemas.microsoft.com/office/drawing/2014/main" id="{7461F1DA-F019-820A-A7E9-3467EDEC781F}"/>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SANKRANTI</a:t>
            </a:r>
          </a:p>
        </p:txBody>
      </p:sp>
    </p:spTree>
    <p:extLst>
      <p:ext uri="{BB962C8B-B14F-4D97-AF65-F5344CB8AC3E}">
        <p14:creationId xmlns:p14="http://schemas.microsoft.com/office/powerpoint/2010/main" val="952067801"/>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EA600-2110-F5BB-8388-2497A21D4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AD0C56-7022-8B07-5A73-0265D75468B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5459E12-E98E-2720-4E94-65DA503D59DC}"/>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39F53917-0D41-227A-EC39-4AC040017A7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41382E2-4CF0-E638-9A3B-6F996AC6EA46}"/>
              </a:ext>
            </a:extLst>
          </p:cNvPr>
          <p:cNvSpPr>
            <a:spLocks noChangeAspect="1"/>
          </p:cNvSpPr>
          <p:nvPr/>
        </p:nvSpPr>
        <p:spPr>
          <a:xfrm>
            <a:off x="-6087404" y="-4237415"/>
            <a:ext cx="23709791" cy="15332830"/>
          </a:xfrm>
          <a:prstGeom prst="roundRect">
            <a:avLst/>
          </a:prstGeom>
          <a:noFill/>
          <a:ln w="952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0246D7B-C5E3-E6A9-58D2-64FAE3955787}"/>
              </a:ext>
            </a:extLst>
          </p:cNvPr>
          <p:cNvSpPr txBox="1"/>
          <p:nvPr/>
        </p:nvSpPr>
        <p:spPr>
          <a:xfrm>
            <a:off x="838200" y="373315"/>
            <a:ext cx="8299938"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INDIVIDUAL PRODUCT ANALYSIS</a:t>
            </a:r>
          </a:p>
        </p:txBody>
      </p:sp>
      <p:pic>
        <p:nvPicPr>
          <p:cNvPr id="6" name="Picture 5">
            <a:extLst>
              <a:ext uri="{FF2B5EF4-FFF2-40B4-BE49-F238E27FC236}">
                <a16:creationId xmlns:a16="http://schemas.microsoft.com/office/drawing/2014/main" id="{F7D5DB54-D8D4-CA9A-E80A-815393528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7807" y="373315"/>
            <a:ext cx="1995529" cy="1317373"/>
          </a:xfrm>
          <a:prstGeom prst="rect">
            <a:avLst/>
          </a:prstGeom>
        </p:spPr>
      </p:pic>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73B2E6FC-7233-5AF9-6107-0D888D9D6DD3}"/>
                  </a:ext>
                </a:extLst>
              </p:cNvPr>
              <p:cNvGraphicFramePr>
                <a:graphicFrameLocks noChangeAspect="1"/>
              </p:cNvGraphicFramePr>
              <p:nvPr>
                <p:extLst>
                  <p:ext uri="{D42A27DB-BD31-4B8C-83A1-F6EECF244321}">
                    <p14:modId xmlns:p14="http://schemas.microsoft.com/office/powerpoint/2010/main" val="960161978"/>
                  </p:ext>
                </p:extLst>
              </p:nvPr>
            </p:nvGraphicFramePr>
            <p:xfrm>
              <a:off x="6996507" y="1805844"/>
              <a:ext cx="3743062" cy="2377281"/>
            </p:xfrm>
            <a:graphic>
              <a:graphicData uri="http://schemas.microsoft.com/office/powerpoint/2016/slidezoom">
                <pslz:sldZm>
                  <pslz:sldZmObj sldId="344" cId="3744237051">
                    <pslz:zmPr id="{9B46E9F6-4F0C-4187-A72E-10F729F7F595}" returnToParent="0" transitionDur="1000">
                      <p166:blipFill xmlns:p166="http://schemas.microsoft.com/office/powerpoint/2016/6/main">
                        <a:blip r:embed="rId5"/>
                        <a:stretch>
                          <a:fillRect/>
                        </a:stretch>
                      </p166:blipFill>
                      <p166:spPr xmlns:p166="http://schemas.microsoft.com/office/powerpoint/2016/6/main">
                        <a:xfrm>
                          <a:off x="0" y="0"/>
                          <a:ext cx="3743062" cy="2377281"/>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73B2E6FC-7233-5AF9-6107-0D888D9D6DD3}"/>
                  </a:ext>
                </a:extLst>
              </p:cNvPr>
              <p:cNvPicPr>
                <a:picLocks noGrp="1" noRot="1" noChangeAspect="1" noMove="1" noResize="1" noEditPoints="1" noAdjustHandles="1" noChangeArrowheads="1" noChangeShapeType="1"/>
              </p:cNvPicPr>
              <p:nvPr/>
            </p:nvPicPr>
            <p:blipFill>
              <a:blip r:embed="rId7"/>
              <a:stretch>
                <a:fillRect/>
              </a:stretch>
            </p:blipFill>
            <p:spPr>
              <a:xfrm>
                <a:off x="6996507" y="1805844"/>
                <a:ext cx="3743062" cy="237728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C26DC389-09D3-FE58-AFCF-AB1075EC1C7A}"/>
                  </a:ext>
                </a:extLst>
              </p:cNvPr>
              <p:cNvGraphicFramePr>
                <a:graphicFrameLocks noChangeAspect="1"/>
              </p:cNvGraphicFramePr>
              <p:nvPr>
                <p:extLst>
                  <p:ext uri="{D42A27DB-BD31-4B8C-83A1-F6EECF244321}">
                    <p14:modId xmlns:p14="http://schemas.microsoft.com/office/powerpoint/2010/main" val="2768296565"/>
                  </p:ext>
                </p:extLst>
              </p:nvPr>
            </p:nvGraphicFramePr>
            <p:xfrm>
              <a:off x="9270460" y="4550569"/>
              <a:ext cx="2461097" cy="1714500"/>
            </p:xfrm>
            <a:graphic>
              <a:graphicData uri="http://schemas.microsoft.com/office/powerpoint/2016/slidezoom">
                <pslz:sldZm>
                  <pslz:sldZmObj sldId="347" cId="4112329896">
                    <pslz:zmPr id="{707DA235-8C2C-41A1-87BB-7673467D6D20}" returnToParent="0" transitionDur="1000">
                      <p166:blipFill xmlns:p166="http://schemas.microsoft.com/office/powerpoint/2016/6/main">
                        <a:blip r:embed="rId8"/>
                        <a:stretch>
                          <a:fillRect/>
                        </a:stretch>
                      </p166:blipFill>
                      <p166:spPr xmlns:p166="http://schemas.microsoft.com/office/powerpoint/2016/6/main">
                        <a:xfrm>
                          <a:off x="0" y="0"/>
                          <a:ext cx="2461097" cy="1714500"/>
                        </a:xfrm>
                        <a:prstGeom prst="rect">
                          <a:avLst/>
                        </a:prstGeom>
                        <a:ln w="3175">
                          <a:solidFill>
                            <a:prstClr val="ltGray"/>
                          </a:solidFill>
                        </a:ln>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C26DC389-09D3-FE58-AFCF-AB1075EC1C7A}"/>
                  </a:ext>
                </a:extLst>
              </p:cNvPr>
              <p:cNvPicPr>
                <a:picLocks noGrp="1" noRot="1" noChangeAspect="1" noMove="1" noResize="1" noEditPoints="1" noAdjustHandles="1" noChangeArrowheads="1" noChangeShapeType="1"/>
              </p:cNvPicPr>
              <p:nvPr/>
            </p:nvPicPr>
            <p:blipFill>
              <a:blip r:embed="rId10"/>
              <a:stretch>
                <a:fillRect/>
              </a:stretch>
            </p:blipFill>
            <p:spPr>
              <a:xfrm>
                <a:off x="9270460" y="4550569"/>
                <a:ext cx="2461097"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3E71420B-5D18-0904-A75F-E433B1CCC746}"/>
                  </a:ext>
                </a:extLst>
              </p:cNvPr>
              <p:cNvGraphicFramePr>
                <a:graphicFrameLocks noChangeAspect="1"/>
              </p:cNvGraphicFramePr>
              <p:nvPr>
                <p:extLst>
                  <p:ext uri="{D42A27DB-BD31-4B8C-83A1-F6EECF244321}">
                    <p14:modId xmlns:p14="http://schemas.microsoft.com/office/powerpoint/2010/main" val="3485704901"/>
                  </p:ext>
                </p:extLst>
              </p:nvPr>
            </p:nvGraphicFramePr>
            <p:xfrm>
              <a:off x="6096000" y="4550569"/>
              <a:ext cx="2542162" cy="1714500"/>
            </p:xfrm>
            <a:graphic>
              <a:graphicData uri="http://schemas.microsoft.com/office/powerpoint/2016/slidezoom">
                <pslz:sldZm>
                  <pslz:sldZmObj sldId="349" cId="57539621">
                    <pslz:zmPr id="{EC2FC18D-2469-4C21-AAA5-D17E7D6FBE90}" returnToParent="0" transitionDur="1000">
                      <p166:blipFill xmlns:p166="http://schemas.microsoft.com/office/powerpoint/2016/6/main">
                        <a:blip r:embed="rId11"/>
                        <a:stretch>
                          <a:fillRect/>
                        </a:stretch>
                      </p166:blipFill>
                      <p166:spPr xmlns:p166="http://schemas.microsoft.com/office/powerpoint/2016/6/main">
                        <a:xfrm>
                          <a:off x="0" y="0"/>
                          <a:ext cx="2542162" cy="1714500"/>
                        </a:xfrm>
                        <a:prstGeom prst="rect">
                          <a:avLst/>
                        </a:prstGeom>
                        <a:ln w="3175">
                          <a:solidFill>
                            <a:prstClr val="ltGray"/>
                          </a:solidFill>
                        </a:ln>
                      </p166:spPr>
                    </pslz:zmPr>
                  </pslz:sldZmObj>
                </pslz:sldZm>
              </a:graphicData>
            </a:graphic>
          </p:graphicFrame>
        </mc:Choice>
        <mc:Fallback xmlns="">
          <p:pic>
            <p:nvPicPr>
              <p:cNvPr id="15" name="Slide Zoom 14">
                <a:hlinkClick r:id="rId12" action="ppaction://hlinksldjump"/>
                <a:extLst>
                  <a:ext uri="{FF2B5EF4-FFF2-40B4-BE49-F238E27FC236}">
                    <a16:creationId xmlns:a16="http://schemas.microsoft.com/office/drawing/2014/main" id="{3E71420B-5D18-0904-A75F-E433B1CCC746}"/>
                  </a:ext>
                </a:extLst>
              </p:cNvPr>
              <p:cNvPicPr>
                <a:picLocks noGrp="1" noRot="1" noChangeAspect="1" noMove="1" noResize="1" noEditPoints="1" noAdjustHandles="1" noChangeArrowheads="1" noChangeShapeType="1"/>
              </p:cNvPicPr>
              <p:nvPr/>
            </p:nvPicPr>
            <p:blipFill>
              <a:blip r:embed="rId13"/>
              <a:stretch>
                <a:fillRect/>
              </a:stretch>
            </p:blipFill>
            <p:spPr>
              <a:xfrm>
                <a:off x="6096000" y="4550569"/>
                <a:ext cx="2542162" cy="1714500"/>
              </a:xfrm>
              <a:prstGeom prst="rect">
                <a:avLst/>
              </a:prstGeom>
              <a:ln w="3175">
                <a:solidFill>
                  <a:prstClr val="ltGray"/>
                </a:solidFill>
              </a:ln>
            </p:spPr>
          </p:pic>
        </mc:Fallback>
      </mc:AlternateContent>
      <p:sp>
        <p:nvSpPr>
          <p:cNvPr id="7" name="Rectangle: Rounded Corners 6">
            <a:extLst>
              <a:ext uri="{FF2B5EF4-FFF2-40B4-BE49-F238E27FC236}">
                <a16:creationId xmlns:a16="http://schemas.microsoft.com/office/drawing/2014/main" id="{1B1B0CEA-D803-DA8B-C286-AC9553213C84}"/>
              </a:ext>
            </a:extLst>
          </p:cNvPr>
          <p:cNvSpPr/>
          <p:nvPr/>
        </p:nvSpPr>
        <p:spPr>
          <a:xfrm>
            <a:off x="880998" y="1942975"/>
            <a:ext cx="4572459" cy="4713914"/>
          </a:xfrm>
          <a:prstGeom prst="roundRect">
            <a:avLst>
              <a:gd name="adj" fmla="val 9859"/>
            </a:avLst>
          </a:prstGeom>
          <a:solidFill>
            <a:schemeClr val="tx1">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These Bar Graphs shows the IR% in respect of the all individual products . </a:t>
            </a:r>
          </a:p>
          <a:p>
            <a:r>
              <a:rPr lang="en-US" sz="2000" dirty="0"/>
              <a:t>Observations from the graphs are :</a:t>
            </a:r>
          </a:p>
          <a:p>
            <a:endParaRPr lang="en-US" sz="2000" dirty="0"/>
          </a:p>
          <a:p>
            <a:pPr marL="342900" indent="-342900">
              <a:buFont typeface="Arial" panose="020B0604020202020204" pitchFamily="34" charset="0"/>
              <a:buChar char="•"/>
            </a:pPr>
            <a:r>
              <a:rPr lang="en-US" sz="2000" dirty="0"/>
              <a:t>The ISU% of Immersion Rod is tremendous in whole combined campaign. In Diwali campaign the top product is Immersion Rod, while in Sankranti, It is Sunflower Oil.</a:t>
            </a:r>
          </a:p>
          <a:p>
            <a:pPr marL="342900" indent="-342900">
              <a:buFont typeface="Arial" panose="020B0604020202020204" pitchFamily="34" charset="0"/>
              <a:buChar char="•"/>
            </a:pPr>
            <a:r>
              <a:rPr lang="en-US" sz="2000" dirty="0"/>
              <a:t>Personal care Category have lowest ISU% in both the campaigns.</a:t>
            </a:r>
          </a:p>
          <a:p>
            <a:pPr marL="342900" indent="-342900">
              <a:buFont typeface="Arial" panose="020B0604020202020204" pitchFamily="34" charset="0"/>
              <a:buChar char="•"/>
            </a:pPr>
            <a:endParaRPr lang="en-US" sz="2000" dirty="0"/>
          </a:p>
          <a:p>
            <a:r>
              <a:rPr lang="en-US" sz="1200" dirty="0"/>
              <a:t>ISU% (Percentage Increase in Sold Units in following campaign compared to the week before the campaign.)</a:t>
            </a:r>
          </a:p>
        </p:txBody>
      </p:sp>
    </p:spTree>
    <p:extLst>
      <p:ext uri="{BB962C8B-B14F-4D97-AF65-F5344CB8AC3E}">
        <p14:creationId xmlns:p14="http://schemas.microsoft.com/office/powerpoint/2010/main" val="289482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9E8B420-FA32-5570-F7A0-038B1E4D2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ECD2F0-5BEA-D91D-8B2B-FCA17CC8D02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E11E21-5DA2-D102-AC6C-209751008946}"/>
              </a:ext>
            </a:extLst>
          </p:cNvPr>
          <p:cNvSpPr>
            <a:spLocks noGrp="1"/>
          </p:cNvSpPr>
          <p:nvPr>
            <p:ph type="body" idx="1"/>
          </p:nvPr>
        </p:nvSpPr>
        <p:spPr/>
        <p:txBody>
          <a:bodyPr/>
          <a:lstStyle/>
          <a:p>
            <a:endParaRPr lang="en-US"/>
          </a:p>
        </p:txBody>
      </p:sp>
      <p:sp>
        <p:nvSpPr>
          <p:cNvPr id="5" name="Oval 4">
            <a:extLst>
              <a:ext uri="{FF2B5EF4-FFF2-40B4-BE49-F238E27FC236}">
                <a16:creationId xmlns:a16="http://schemas.microsoft.com/office/drawing/2014/main" id="{A1B624D1-30A2-6CA3-A555-5D68E807EA3C}"/>
              </a:ext>
            </a:extLst>
          </p:cNvPr>
          <p:cNvSpPr>
            <a:spLocks noChangeAspect="1"/>
          </p:cNvSpPr>
          <p:nvPr/>
        </p:nvSpPr>
        <p:spPr>
          <a:xfrm>
            <a:off x="3064273" y="260384"/>
            <a:ext cx="6063454" cy="6337232"/>
          </a:xfrm>
          <a:prstGeom prst="ellipse">
            <a:avLst/>
          </a:prstGeom>
          <a:solidFill>
            <a:srgbClr val="3A2E34">
              <a:alpha val="67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7F810AA-35E2-84ED-64BE-B2C0D90C711A}"/>
              </a:ext>
            </a:extLst>
          </p:cNvPr>
          <p:cNvSpPr txBox="1"/>
          <p:nvPr/>
        </p:nvSpPr>
        <p:spPr>
          <a:xfrm>
            <a:off x="3294433" y="3934215"/>
            <a:ext cx="5603132" cy="1569660"/>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PROBLEM AND OBJECTIVES</a:t>
            </a:r>
            <a:endParaRPr lang="en-IN" sz="4800">
              <a:solidFill>
                <a:schemeClr val="bg1">
                  <a:lumMod val="95000"/>
                </a:schemeClr>
              </a:solidFill>
              <a:latin typeface="Arial Black" panose="020B0A04020102020204" pitchFamily="34" charset="0"/>
            </a:endParaRPr>
          </a:p>
        </p:txBody>
      </p:sp>
      <p:pic>
        <p:nvPicPr>
          <p:cNvPr id="12" name="Picture 11">
            <a:extLst>
              <a:ext uri="{FF2B5EF4-FFF2-40B4-BE49-F238E27FC236}">
                <a16:creationId xmlns:a16="http://schemas.microsoft.com/office/drawing/2014/main" id="{3C64F330-7380-A580-3E03-5FD0844F4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4952" y="900672"/>
            <a:ext cx="2958141" cy="2780078"/>
          </a:xfrm>
          <a:prstGeom prst="rect">
            <a:avLst/>
          </a:prstGeom>
        </p:spPr>
      </p:pic>
    </p:spTree>
    <p:extLst>
      <p:ext uri="{BB962C8B-B14F-4D97-AF65-F5344CB8AC3E}">
        <p14:creationId xmlns:p14="http://schemas.microsoft.com/office/powerpoint/2010/main" val="1890341260"/>
      </p:ext>
    </p:extLst>
  </p:cSld>
  <p:clrMapOvr>
    <a:masterClrMapping/>
  </p:clrMapOvr>
  <mc:AlternateContent xmlns:mc="http://schemas.openxmlformats.org/markup-compatibility/2006" xmlns:p14="http://schemas.microsoft.com/office/powerpoint/2010/main">
    <mc:Choice Requires="p14">
      <p:transition spd="med" p14:dur="700" advTm="0"/>
    </mc:Choice>
    <mc:Fallback xmlns="">
      <p:transition spd="med" advTm="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A3AE-886D-D9C4-C999-A185985660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2769079-DEAE-C3F6-2856-1825FEAAB691}"/>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48029930-9764-9C57-5397-9D5F708EBE7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17038320" y="1051560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45BE43B-ABC6-BE6C-AE84-D00B243722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702" y="365125"/>
            <a:ext cx="11612596" cy="5544324"/>
          </a:xfrm>
          <a:prstGeom prst="rect">
            <a:avLst/>
          </a:prstGeom>
        </p:spPr>
      </p:pic>
      <p:sp>
        <p:nvSpPr>
          <p:cNvPr id="8" name="TextBox 7">
            <a:extLst>
              <a:ext uri="{FF2B5EF4-FFF2-40B4-BE49-F238E27FC236}">
                <a16:creationId xmlns:a16="http://schemas.microsoft.com/office/drawing/2014/main" id="{371E5354-40A9-4A12-5F1A-A38D4CA2EA38}"/>
              </a:ext>
            </a:extLst>
          </p:cNvPr>
          <p:cNvSpPr txBox="1"/>
          <p:nvPr/>
        </p:nvSpPr>
        <p:spPr>
          <a:xfrm>
            <a:off x="2323766" y="6187588"/>
            <a:ext cx="7544468" cy="830997"/>
          </a:xfrm>
          <a:prstGeom prst="rect">
            <a:avLst/>
          </a:prstGeom>
          <a:noFill/>
        </p:spPr>
        <p:txBody>
          <a:bodyPr wrap="square" rtlCol="0">
            <a:spAutoFit/>
          </a:bodyPr>
          <a:lstStyle/>
          <a:p>
            <a:pPr algn="ctr"/>
            <a:r>
              <a:rPr lang="en-US" sz="4800" b="1">
                <a:solidFill>
                  <a:schemeClr val="bg1"/>
                </a:solidFill>
                <a:latin typeface="Arial Black" panose="020B0A04020102020204" pitchFamily="34" charset="0"/>
              </a:rPr>
              <a:t>BOTH CAMPAIGNS</a:t>
            </a:r>
            <a:endParaRPr lang="en-IN" sz="4800" b="1">
              <a:solidFill>
                <a:schemeClr val="bg1"/>
              </a:solidFill>
              <a:latin typeface="Arial Black" panose="020B0A04020102020204" pitchFamily="34" charset="0"/>
            </a:endParaRPr>
          </a:p>
        </p:txBody>
      </p:sp>
    </p:spTree>
    <p:extLst>
      <p:ext uri="{BB962C8B-B14F-4D97-AF65-F5344CB8AC3E}">
        <p14:creationId xmlns:p14="http://schemas.microsoft.com/office/powerpoint/2010/main" val="3744237051"/>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C3A3F96-B3EF-1F29-ACCE-05DB8D4C6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5FC5B-CDFE-F21B-EC27-B7D4715BC6A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0967F13-0E6B-4F01-9DD4-69B746DC780F}"/>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6D1196EC-5905-EA5E-63DF-CC8B49F41F7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F0C2A23-62C8-3BB7-B322-2FA770355B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39" y="441647"/>
            <a:ext cx="11622122" cy="5572903"/>
          </a:xfrm>
          <a:prstGeom prst="rect">
            <a:avLst/>
          </a:prstGeom>
        </p:spPr>
      </p:pic>
      <p:sp>
        <p:nvSpPr>
          <p:cNvPr id="4" name="TextBox 3">
            <a:extLst>
              <a:ext uri="{FF2B5EF4-FFF2-40B4-BE49-F238E27FC236}">
                <a16:creationId xmlns:a16="http://schemas.microsoft.com/office/drawing/2014/main" id="{66DD56C3-2CA3-571E-615C-9DCBEED0C7D1}"/>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DIWALI</a:t>
            </a:r>
          </a:p>
        </p:txBody>
      </p:sp>
    </p:spTree>
    <p:extLst>
      <p:ext uri="{BB962C8B-B14F-4D97-AF65-F5344CB8AC3E}">
        <p14:creationId xmlns:p14="http://schemas.microsoft.com/office/powerpoint/2010/main" val="4112329896"/>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DB26B2C-5867-AD86-39CE-1241293CC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92A57-80C4-4734-F37F-3076EA4CA52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9210A03-5738-EF19-2213-57E46BF53001}"/>
              </a:ext>
            </a:extLst>
          </p:cNvPr>
          <p:cNvSpPr>
            <a:spLocks noGrp="1"/>
          </p:cNvSpPr>
          <p:nvPr>
            <p:ph type="body" idx="1"/>
          </p:nvPr>
        </p:nvSpPr>
        <p:spPr/>
        <p:txBody>
          <a:bodyPr/>
          <a:lstStyle/>
          <a:p>
            <a:endParaRPr lang="en-IN"/>
          </a:p>
        </p:txBody>
      </p:sp>
      <p:pic>
        <p:nvPicPr>
          <p:cNvPr id="5122" name="Picture 2" descr="About emPSN | IT services for Schools in the East Midlands | emPSN">
            <a:extLst>
              <a:ext uri="{FF2B5EF4-FFF2-40B4-BE49-F238E27FC236}">
                <a16:creationId xmlns:a16="http://schemas.microsoft.com/office/drawing/2014/main" id="{1337409E-5A17-1556-354B-BC4EFEE8804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21875" b="218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AF7541D-767C-E0A1-86A5-F2C332F26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886" y="339784"/>
            <a:ext cx="11660227" cy="5687219"/>
          </a:xfrm>
          <a:prstGeom prst="rect">
            <a:avLst/>
          </a:prstGeom>
        </p:spPr>
      </p:pic>
      <p:sp>
        <p:nvSpPr>
          <p:cNvPr id="10" name="TextBox 9">
            <a:extLst>
              <a:ext uri="{FF2B5EF4-FFF2-40B4-BE49-F238E27FC236}">
                <a16:creationId xmlns:a16="http://schemas.microsoft.com/office/drawing/2014/main" id="{02532046-44B0-C4AE-C73E-969638CC10B1}"/>
              </a:ext>
            </a:extLst>
          </p:cNvPr>
          <p:cNvSpPr txBox="1"/>
          <p:nvPr/>
        </p:nvSpPr>
        <p:spPr>
          <a:xfrm>
            <a:off x="3283508" y="6161940"/>
            <a:ext cx="5603132" cy="830997"/>
          </a:xfrm>
          <a:prstGeom prst="rect">
            <a:avLst/>
          </a:prstGeom>
          <a:noFill/>
        </p:spPr>
        <p:txBody>
          <a:bodyPr wrap="square" rtlCol="0">
            <a:spAutoFit/>
          </a:bodyPr>
          <a:lstStyle/>
          <a:p>
            <a:pPr algn="ctr"/>
            <a:r>
              <a:rPr lang="en-US" sz="4800">
                <a:solidFill>
                  <a:schemeClr val="bg1">
                    <a:lumMod val="95000"/>
                  </a:schemeClr>
                </a:solidFill>
                <a:latin typeface="Arial Black" panose="020B0A04020102020204" pitchFamily="34" charset="0"/>
              </a:rPr>
              <a:t>SANKRANTI</a:t>
            </a:r>
          </a:p>
        </p:txBody>
      </p:sp>
    </p:spTree>
    <p:extLst>
      <p:ext uri="{BB962C8B-B14F-4D97-AF65-F5344CB8AC3E}">
        <p14:creationId xmlns:p14="http://schemas.microsoft.com/office/powerpoint/2010/main" val="57539621"/>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9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9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0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03.png"/></Relationships>
</file>

<file path=ppt/webextensions/webextension1.xml><?xml version="1.0" encoding="utf-8"?>
<we:webextension xmlns:we="http://schemas.microsoft.com/office/webextensions/webextension/2010/11" id="{943B9C9E-B0D6-4B4C-8543-F18C5F88DA7B}">
  <we:reference id="WA200003233" version="2.0.0.3" store="en-US" storeType="OMEX"/>
  <we:alternateReferences/>
  <we:properties>
    <we:property name="Microsoft.Office.CampaignId" value="&quot;none&quot;"/>
    <we:property name="backgroundColor" value="&quot;#F3F3F3&quot;"/>
    <we:property name="bookmark" value="&quot;H4sIAAAAAAAAA+1b224cNxL9lWCAIC/Congn/RYreQj2AkPKBgssDKHIqpY7GU0Penpkaw39e6q7x/bqOoOWZY8cPclDdheLVcXDc9j0+xnVq+UcL/6FZzx7MXvZNH+cYfvHd2l2MFtcbSPvMFFJSBR1IiqOjDzVLLu6WaxmL97POmxPufutXq1x3huUxv++PpjhfP4KT/tfFc5XfDBbcrtqFjiv/8fjw9LVtWu+PJjxu+W8abE3edxhx73Zc3lcfosr6m/9iFi6+pyPuXRj6xEvm7bb/K6yo1iCNQmS1hhBqSDvrMbewc3tz/eDDo4dNosO64U40LepkKqiSgbOpgBY5UPs21f14nS+mcqnd3+9WPbh6/hdl5t3faTy7zJmb+nyUqZa2AcDlLXL2Wu2iqFstbZ6g/L3iq2DDznsHz5rqH/sTU3Ei9kwjibjwKSkFGVVgLTJaco4g8/OaWe8BAy9itZE59Vj+Fx8ZZXLPhMEh6ag1voxxlHaBIMpMSF4CBjJwdZxcCicl+uuk/K7ESJw7K0NxAoUFpuL2SFE95t0pHKSagFnEUClIgM80GRgqYOIOVtCDy4GC/6BJomS18qqlKhPG0Uwg5dVPe82Cyhf/Pxu2QoqCFaMJg9ljZ82bV1kuGH1t7waF/v72WEzX58N//r5Svtxs24LH3E1dC26upP0zirx7oTPeSEe9e68ahvBmaFr2TZnzckwYt/zpnl72LIMTLMXcHnw0Zcf6RwXRVqvO/JPxtW65V09+TtffLd55YYrvxz/+xYfXkvLvZEv8/VKgsg0xuTwDbbd9UpvWuL25cUQ3Z/q9gM86oNrTn/22Vy+/oDJ0vX7/wHtJrmjS4+TzddblzhhYJWsUiYmKNYVj/RcltcTefQtVeXR3helsChOXEI0ZFXEBGGE3+eivIou339LZTlOZ78LM3ivgZKznLOLWAob81yYNwDmm6rLo69fln1v8hxSdhUDo9IWlLV5qk5RzhYTGWwIGYC9ckyPoR9s1AYhJUvkSgzKBhum+yxaQbQZU44KwAC67Xpwi3CoSJaw1qlYZvSy36SHsnzvYiaTfFEs8GBViQaeAWIngHgau+eqYCeZvBWdvhpAHMz+M5j/7DkaoafYipIK6DCI1FY6h1Kei/q5qJ90UXMm57RKDiwU1CkDhuei3kX4Pokjob9OSe8kXCqNIXLSKltjbGQB8u2M786zeWetU15VJqRINns0dvuZ+a3WtvntIhvrCVWMEBQxOMNTGaTOmg1YJMhYckk56Qd8n4jJ+KxTBaawzig4orczvX3YiPYJwz6fL1SfncigtC43nfm4tCfgyLI+b7pfMc9vSJ87tKi6rkUfZR536tGj5u3qcSFsNDxlkB3ntiGdSWdlvScAVOCT9s5MXfmYU2VYe/ah9GBVECfp3cFWFS2YgNFGyJq0CbD9a9MdtioRsdlko1mZCIpRP/j7mlOBLEbw3rLVHjiG7Z8Gt2jarDLk4rMDkwvHBGq7ir/fpIhkizLzosiGnFQh9dCvgCEWZSkhBA/GAAOEh54PcJUVZM+m5GzYBlA7bBj3m6yUCUGTV5mTB/RBle0Tr8/w9JbqCcqUiGgYFHLw0ebkpu9nFVca+jP3ApbJBMnNl+TD92HDpv1kuHExhQvO68LtlSnPzrg9HbZbwg6HKS3HAWtefeIi74c59X//UUsURtu/4Xzdm/3hJ3mDmreLH3pAHnDrDlAe3vjciHktKiNqhoLCStjrIgAVYioqfckD6t7fVdfcwkpK/8BfLnf3xmLMmAleVl60PsZsoD/aHKHwq2dsaD2p6TlrN+IxZi5XLrFsCQKVmXtdFUvaE8R8CON92rnbmV8iCfESzYaGAFOJssVPvvdFJUZdRE8yKzFTSAxP34mFoRIWpXvuITTOgvDVqRzBWV3FirR2NgchcNnidoZ5xywjluRdJRBVIAplzcKIttb7Hl/PwJb24vvi7MNqKBUL/eLsKSZELTx7LKOvH+CJ17L2JMKba1jDqjfJlqiiLcGgM6RTcfsS4mlfzfcmxt9/DLIWoVRRjtYWUcdUSNjNVNAR2MIUtehZrWx/FVV03X4k7Ohpo84n2MHi+y2mStDvW9n6ssPZ8B3pCqI5CKpkgishB0MiUfckXU96eR19Wl0OVfSoJcYles/Bej35AKpYl5LRkJgchhS9jpNTb9gXVgGVJuYcI+gdDmDuohoRUtFJEwUfODh0afIcVRJ+bjUQQAQk533EL0zTC54tsT5d3FSCm47JRxu4WTrHA2nfPHQjBEk4Lkl+GUKC/qq89dvDefdJUUCwNqSgU1YOC2ScyE8Hc7fJjGbdrZZY+BUu+Ba5IfnABY13lu6RHMP/p/moNi4v/wQXF0uZzzMAAA==&quot;"/>
    <we:property name="creatorSessionId" value="&quot;2c28bf4e-ad73-422e-90f3-ef88e8974eb0&quot;"/>
    <we:property name="creatorTenantId" value="&quot;c6e549b3-5f45-4032-aae9-d4244dc5b2c4&quot;"/>
    <we:property name="creatorUserId" value="&quot;100320033EB1774A&quot;"/>
    <we:property name="datasetId" value="&quot;337e9466-edf3-4a71-bc83-1c6cbabe55d2&quot;"/>
    <we:property name="embedUrl" value="&quot;/reportEmbed?reportId=ca9c8687-2b9f-4438-805b-596ceccc918c&amp;config=eyJjbHVzdGVyVXJsIjoiaHR0cHM6Ly9XQUJJLUlORElBLUNFTlRSQUwtQS1QUklNQVJZLXJlZGlyZWN0LmFuYWx5c2lzLndpbmRvd3MubmV0IiwiZW1iZWRGZWF0dXJlcyI6eyJ1c2FnZU1ldHJpY3NWTmV4dCI6dHJ1ZSwiZGlzYWJsZUFuZ3VsYXJKU0Jvb3RzdHJhcFJlcG9ydEVtYmVkIjp0cnVlfX0%3D&amp;disableSensitivityBanner=true&amp;lrtl=true&quot;"/>
    <we:property name="initialStateBookmark" value="&quot;H4sIAAAAAAAAA+1dbW8bxxH+KwWBIF+EYvZ9199ix22D1ElqJ2mBwjBmZ+ZsxhSpkpRjx9B/79yR8ptEnXq0Lao+f7DI493c7MzsM297e68nPF2dzPDVD3gskzuTu4vF82NcPv9TmRxN5ttjP/74/YNvHn7/5IdvHtzXw4uT9XQxX03uvJ6scflU1r9OV6c4aynowX8/PprgbPYTPm2/NThbydHkRJarxRxn0z9kc7L+tF6eytnRRF6ezBZLbEk+WuNaWrIv9HT9rvc2f3Z6R6T19IU8Elpvjj6Uk8Vyvf3ORNlYqqUgeYToo6t6zWrza8dm//ntTTvG7i3ma5zOlYH2mHO2GltCBBAyZAsnbI+vpvOns+1Q3l7786uTVl6rZ6h/VU71N71jS+fsTAeK3ORSqs0Zq3hK2aIbSoujg+pqqpgA0Ur0WIfSso4YG5sKxBxdZnAB2mub6Wy9FUN9df/lyVJ1qxrf0Lqnmnq6WE5J79PpcCmrjcpeT+4tZqfH3af77x1/tDhdkjyUpvtpvp6uXyklnh4/Wa0Xet6k5ean5UKNpfuF2hPaY88Wv99bit6RJ3fg7LEeuXKcyC9wTsKPZlOS5fakC8OOyZaUvGXvq7MBxEd7EMPujj6Z8iVDP3rDyDfbMV7g4oHg6nQp12Xje3n1p+0lFxj57uHNs/DolyEWsCJcqxLvPcPl+n3Nn2OJ3uO3dwBiq9dXna4/gSIVE//V0f7Y6mlFsUXw9sLjBbfjfzZllvmks/NKxtZgSs3oIbgIhs1o5+8L8qub5+HRL5cxMVr6WwU93pqzr6w+KrlkUrQIEmU059Gcb6k5h5zJFXYVElGJGs7ZOprzGIXcImO+VhQiyXiIxfpcEAyAZ2eGJixBsR8TIkFyzoeSwUEvrbW8XNfFy4vUGk2fOMXGWBtsYBONH5RK9UmgweibEnKFgDFw9BqUDZUAOMHUJS0lqzCpEvanpdgZ2t3T9Vp1fYEkSfWlSUwYTKIMgI73JFnAu1AagBKKNUURDuVTSNZLra5R3SnrLtmUXRyUpPfdh6twocaSEzAEVSwMSuD7x+NQh4FZIx1wBi1B/BT3QSZPEtQeAYIUoQr9Kt9hkSaxrdYa4BqzSHEppz3NJ1gWl0GFLFnnqK0g+1qkZTSGxDhE9BnU6dZ+i+zhMtTga2l8McVjAMWjfaciFw1trbXVcSrJk1p33pMk5FggNxZC5AiRApDvDTN+Xpz8oKQ257Sn/HpelrNHk78sF8fdydvC4eq0/udU1HcdfehSzn/Qz/84/3AVpdaVX+bXjiaboXbef3vu83fPfc9NvT1bvd4jmak0ru9WN186XnZ606NzHpqpzPS73ubHJcvy7sZ9fztdnpcrzYciuZ77fcPE80t9bntD1ZCSh07Fm+Had4TTL0gl8c9n0nLSSWbO0/WWk+8+ENHq4wqvYx7rTHZf/cagztp/j89uNNC9wXLnAUTbvZHuulXl/Zcfup/F5fPBDpsP1+e/za3UvWmEpe7IauChQVdkUnweHiZybIKPotjpNe6MxgKWEUFvL4KOEDpC6KeCoFuPoeeToyenJ+OxyZDbzoLX1JYojJB4ayFxU7IdMXHExMPpBxwQKL6dHj391sbblKAQZbDoPQP2L6cYUfFQUfHhCIojKH7ORu1twsSH14NEx0WyyRAEHDAYa2weIfHWQmLXDR0hcYTEg+m0HxAkvpkcPb3EXKJEAyZIoBRcZMsjJH4mSBxoAGNDZkTEsSEzvCETyYlUFg+ZqjXVRNfVC4c1ZCTmXIIP7XqaZEpErGP18RYj6AihI4SODZm9GjLEscmQcioVXG6f6IKxR32LIXEsPY6QOJYe9yo9xooIpmiS7b3HxIHK2I25vZA49qhHTBx71Hv3qEuu3hjAYMUSgBQIY6B4m1FxBMURFMeGzD4NmWJS9Y0nRorek0khd/cf8jBUahpXBGNOrobiQFPxwQ9WVRNcRcks1QIlJIqDd43JwMyNdwjokjdBWSxDaQWMyaqkjEvGVQM+uFu+a8wfaj4P8ORDm/18T+puOd88GG6q4RAtkQNgqGTA2V5d7SyWk7FqhFnJJE4hQizU/8js1Y+UVZ0spfpYlZonKbjdV2QPkjprrG3aZytd9eQN+bIvSc5ZlMkcnUulxuxD7p8+V5NMtdhQizMMxVAGT4GGziKNvoJmpWRZQklWASP5PdnTLNeFWAwE57EY52vqf3pwF5AV56rLBJ5rdN56gMHbX1mvtiwUVBsJk0ELdtBTrR0tY5kM54KRFRkVh2q/Oe+gpfgVksVGNAoWUWKhUi+Q3ZzrPYgYpBdMaXa6UukJ38XL9z+40UjghiAdGrYx5mxyu+0ciS++v2N5AFtsjIY2qOV9c6FDsIUUFBkscCpYIfVn919ORjOsG3iYhnbDlpYNSFC/2W4eYjAG5HIwvvPqTbBGTBtcWrwx75kSuwQ+SswuC5aaDsPWLu2ljaa2f2vvhiyNSUJw3ETNpIp4cCYMLrk4J1Y8c3DWRQnWIw3e9clni4lKE0AqWmOqvUY2trMkoIPSaaSg7TUJlcBsaY/VeEEJCCTQuFanKRSCdBi76R5IzHGwWzLehtWsV22k94UB1KfeXVUcIJZUvBTnFWcc9W/jtQv6YqFkS4Bsa82QvTf7bmOVEyo1trm2exlXnwr3F7B7ypiBjaZIlFwwqTIbCPtyGVV2XCpSDLYtPDLIvsXWHJM40mEbT6FYsCn2b1LYsyVYCMmXCjkCQSxexbn/HoIeVCNFnVSCXJINeXDfA2txQTADtDvUJXWjvt8Sp8f49BJa0qD3jXol8SpBpx7P9O9+9nGd08lywactSx9Mvu3xJ92rFoZAY7fH/XtDnhzL8mmHDIxr7IZ0srnhVDa/d92v192Y2r9/n6oUNrR/xdlpS/brb/UKXvw+//q83bqrE9Jd8T90g4dIZZsAmFoFEayTxJhLdNxfPhu1eGBalCiqwKZRpIgpObB8Da+w+yGQpPCdfWasxijsamr4ObuQjQrzibyQ+aWDP1486e74RRnEdUWysQZsYmqMOqDMNpIBcDg4PapUyYVqMyaWDK6ka3if3fu9qZEC2iYqzJiUlTL0c7bD/1jIaCy3vXsKyYpmScP9YoPgqRa0rEbvkK/z2NPhhvaESz6IkH5yPh1cu+NuMI1mxhXEGrb2YGqat1nC2+5b1+cvOum9+nOoFiqjUSs+FBEPWgJ6ODL+6o2QC0BuS0SgPrZy8sjUv4BkF+hERSzRNKHGCBZMps3O1zevsIHNnAPR18O3sGNDguotYBTFnQSphMHq8hF8u19prQymVAPRHsj8GvbYycGo6+3sYs8eRYATk+bkCmWhv3q6aymdo+J8heIhi4kkqrehtJSvLE6xNURl0ECBOHiVDTTsjKGc9X+xxBFh8JJIdFGTtlCUH+cpYEnuc7+FivD4BKdP5xdra9sfBqdv13vhnPEa4gZLmvRgir56gT1W9PmSbHXt4v0cQsm2fRPg0Pi0GOZGclRSmTSg5Gj6V6HtUDSZhkUqGVF1JxOh5MFLs5roBTUjALauJp/Jx8HVSC9OTBNAQ/nS7oWfzfBlcdnbBl0JEBOlouE8DJdXtFVS287BlNEZCFH2XaDofQjeSLQBimpAjc32Y1NPlRQ1DiY1WLGBVaPozb71x9S4TKnqeHUiRKBCe1dJm+ILJJfEKtJAsiaWfV9C4aI1NiLXFCNq2CMUP3fp8Da+n+n6jeeNPA6ntfPZOzvvPgSzqRZUi2KwAfJQbEzepvGVYB91Cdeh2dwBGJ1GjdVGnwKDsIVUIfanDF+Y0Q3LXQ7V6D5/D/uC0blKaD1w1uSpeFdDiP2b4H1ZRje0IHWgVncTqwgvmB00bdxuubQ4Z7pyy2Gsjz4ks/u/WU14A099XPSurLm6ZoxOHICzROwHV2Uc+NIwcm7fphlDdUH6qzI7yghKbnPavcV8jdO5LP+6XJyedJJh47PxLhJBQSrtqr4uYZ6u/rZ5bPZOg7OVtE1YNho8BOcclmIpQcL0/pnr5akcTejZdMZL6URaMRmXnaO2VimU9bId1LOOT0pIjiExty/PjHCRetfOPLu8X7o4Xa9OkOQnnMslfVOdRTjnzbsFr+iddvxMzmU23T6rfsUFLVtv2qxnZ/8FDtPAWGqDAAA=&quot;"/>
    <we:property name="isFiltersActionButtonVisible" value="true"/>
    <we:property name="isVisualContainerHeaderHidden" value="false"/>
    <we:property name="pageDisplayName" value="&quot;Promotion Type&quot;"/>
    <we:property name="pageName" value="&quot;ReportSectionfb5d8c74390922a80117&quot;"/>
    <we:property name="reportEmbeddedTime" value="&quot;2024-02-29T17:35:58.989Z&quot;"/>
    <we:property name="reportName" value="&quot;Atliq Stores Insights&quot;"/>
    <we:property name="reportState" value="&quot;CONNECTED&quot;"/>
    <we:property name="reportUrl" value="&quot;/groups/me/reports/ca9c8687-2b9f-4438-805b-596ceccc918c/ReportSectionfb5d8c74390922a80117?bookmarkGuid=6dd861b0-542c-469d-a3e7-53dbb931e2e9&amp;bookmarkUsage=1&amp;ctid=c6e549b3-5f45-4032-aae9-d4244dc5b2c4&amp;fromEntryPoint=export&amp;pbi_source=storytelling_addin&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1F3C950-D9F6-4E8A-9C7C-2F776DC8D69A}">
  <we:reference id="WA200003233" version="2.0.0.3" store="en-US" storeType="OMEX"/>
  <we:alternateReferences/>
  <we:properties>
    <we:property name="Microsoft.Office.CampaignId" value="&quot;none&quot;"/>
    <we:property name="backgroundColor" value="&quot;#F3F3F3&quot;"/>
    <we:property name="bookmark" value="&quot;H4sIAAAAAAAAA+1cWW/bSBL+KwMBwbwYi+q7O2+bTB4WeyBwZudlEQTVXUVHM7IoUHQSb+D/PkVKuWzLdKjYpgaGBQtqUtV1dn1V3dTHGc3XqwWe/wdPefZ09qyu/zjF5o+f0uxotvx2LCifY1aFFGtnQoGMXu6qV+28Xq5nTz/OWmxOuP1tvj7DRUdQBv/3+miGi8VLPOk+VbhY89Fsxc26XuJi/n/e3CyX2uaML45m/GG1qBvsSL5qseWO7Du5XT4LK+pvRmbE0s7f8Ssu7Wb0mFd1024/Izu0OjoHKoVEvoTQcbneXO3ZHL6/m7Rn7Hm9bHG+FAa6MbI+GpSXUuAhcfAQuvFqvmi3t+TzFx9Wjcgt2jhfder7O73DZWGa9cI1vN7I8nH2b8b1WdNL+OKbC6/qs6bwMVf9pWU7b8+Fzj/5/KftV9azC1HVy6YWRfbX/nHcj7yt3z9vWLRGs6dw8VpG1vPlyWKr5C9S/brhrGDTcVXn30UVHffyhbohbp6d9wL8Mm8+6VgfXeLxRzMv3Mqo0tZXzEY5nWyErHTS01Dwq/8esoZ77jcqRkxQBZuYbYYIJoGfjIqfHLaOn3xWsjWc2HBIUQdlDYGy1FG6UZD1W5T3byTpaDmubPKAQI4KEHMmmobBjg971fmy7MSKsKjMNhjWhsEBwVhzhaRABW+tJQdZcgUrnoi5Djq8jr+OrojOpMpx0Z5BZ6ftWHNVLmbvwDIRmcQob240rUKslBVUAC7HhAR2tBv5otA7o1VwHJFUSSaMpZVypSvL1ruigI1JKeGgSz4XDzmpm3mReS575fN6cXa6vK1ZaX76puDpCucnyyt2/XThTQ82R/gnbkPn1WJeuNnedEUFSJWpQgBRJAQtGk0lD6qz5Q9trj9cpRYt6lwke3pNMfmcoxs2zvxUMPBVWtkYlQkphxwjqQxk41hDY5XYA2kQB/Ti0iUlM5ZW1iEaIWGCuExIUMSrx9ICzKXyBhSbZLzLkNJoWqkU30UpalmutfGqxD0saW2pYq5S0cXloHQOejhR76SmkqRoiXrmwkxgcvbDcu6kliCoWHyyGoxorRj09p7DdtXUdNaxdClqt7OcXxOwRwdQ+Kzm/PwtNu0k8lqf1j4VtXLl968q1c967ji6E/O97l2NfSkmpgBRKgOvkBjvO0NM39XGlYBT8rVtGfjAzqZzFdBiUoRKJc8JNx2XaTvbaEM/qK5dEMgHEtZGgIGxRqCBGg9JBQhE7YSeVy5QcGAmYrft+C4Qee8LxbhKa3G2FkUyPcNmQkvGkwdYMy7Zs1Pdtk/dkTitqdPX2zkRL2cbhAnFKoVaR2cES7vgyY8u45LCVEWjO0QowNAAlUc//1HYq8W84BcfpuDbn6DXza7FWLkQovIEWKSwkpJvVIdgaB5KFgSCyX8pj1LSMcP44i2CVA2odIQQul0bKOkueI7eekQPlhRBNFYBjepSDM2jTFY+kyeOKYaYxBjDHR/sfejZWduKh1xRUcdvsuy11KXBpeySHjbrzSSztVWoFGTQBhIaoar3JBlskOJPsyla8niJoHXZk2SlMMvSFgsVpK5ZUGDKDcqjaS2xh5nFjyeRxHtAGrVnkyXyXDSuCB5FeEyuP2xHd5LONwXfG8wwOWPFFCEL6EugyaWpFKXT8suRG+FTdMwHaYd8t2cWqrT1JgcjRY3p9jD2aMR7Lq5DEdYqA0zi9MPtgJ0N6oycsnfUreMMxRtjhjm7GZxEpa1KKSutHMoHcDjcj7+ZpOdMMZqgTClEVqBZ3hdC2SSwMZRoUwqCyFIICvfFjgLxsgitsw/BmEKZR20DDXmTAN2cnFMMRrmIEV26k2qmOEMhZ+usy7KsZh1xGAvv8FrryAellJVS3NkkSJ1HRcBwBZbYO4AQhVlPXiczfNLiwRuTj+v/Qa3/37RohzwSiyJn2DjBJckGoyA8euQjUn4wf2QdwCedCLM14IuFTZZ69MfH9v9D+WTh2Hsl2YDeCsI1Vj365G1aa4fpkg/Sy7qysZqljJAXYQmopE6xjKPPDbrsOlDrgnNA7LNiN7rC01ErlSQQjCeMLoCDqfTXbhUNP46VSvzjDb/j5bU1+Gn9pp/xQCNzNX9Xt792W2m3DEl1OSTvxK47w/K4fr++w5A82tIdM8dt/WQb987p4iqUWNW+BC/l9OgDFUaFwhKiIZLzmnPAOEzr5jaCAWMTyl8E6hYoj3HvlkwkoywUTAUjafAZ9yXpbGCvdQQFDMwywS1aWjeT1GzRc2W7/QQQpaqyty4xV4HIVaYkoCyc0t66zEioi7UKFYvnAJY8eqVn7I6XpgwdHPe28G16eTsOIbMFZKoYotaajULww8cndvYFi6jLBt21mTxSYuvwvquEdVtfs9iW7oYRq+26P1v+jaCzU25O+gxA2GIvyGoz0ZzXX5Dqx16S7v1fc5F9Q/s3XJx1ZH/+Rb5B9fvlz93S+en5rOuWz/4bYxfQG3WxPf/prGJFaAmM2N45f++7ctdz2Y++mdOj1a7oY2M5T8q7DjBi6M73Gc58n4fyxoKsv7Dxvg9PlCh4omgj6ToZ8l5y9+g6QksREhJUXpK18ybHZIZP/excxT1VMRfJMWwLZs0ab/FQ3I78UlmLKlmnipOcJUV6CqOf2Ooeq8iMBZSI55yJ8m+8lMSpEgtUJgbji4lRjDGRemlS+77PXry8x8M5d/e42O7C6b7qlssbwPvULt+lq9fbLYWsIUrCMClFi6AiPJ5uvbXDH6B/bdOMV5pMB8oZnBJ4byfz1P8EDv3t89xHnlBv9KvfeYghFXLWCUCU6lpwvQt5InE+obb4oRv8y28Y5ICpQpIwNwWi8yqn+yy6b0C9L4U+S5oaH2J/yWLgilpe90xcXC9lfdauV1j4JS75GmlFSlwS04DE/e8vfRb24uJP9DnzKf9JAAA=&quot;"/>
    <we:property name="creatorSessionId" value="&quot;2c28bf4e-ad73-422e-90f3-ef88e8974eb0&quot;"/>
    <we:property name="creatorTenantId" value="&quot;c6e549b3-5f45-4032-aae9-d4244dc5b2c4&quot;"/>
    <we:property name="creatorUserId" value="&quot;100320033EB1774A&quot;"/>
    <we:property name="datasetId" value="&quot;337e9466-edf3-4a71-bc83-1c6cbabe55d2&quot;"/>
    <we:property name="design" value="{&quot;border&quot;:{&quot;isActive&quot;:false,&quot;color&quot;:&quot;#808080&quot;,&quot;width&quot;:1,&quot;transparency&quot;:0,&quot;dash&quot;:&quot;solid&quot;}}"/>
    <we:property name="embedUrl" value="&quot;/reportEmbed?reportId=ca9c8687-2b9f-4438-805b-596ceccc918c&amp;config=eyJjbHVzdGVyVXJsIjoiaHR0cHM6Ly9XQUJJLUlORElBLUNFTlRSQUwtQS1QUklNQVJZLXJlZGlyZWN0LmFuYWx5c2lzLndpbmRvd3MubmV0IiwiZW1iZWRGZWF0dXJlcyI6eyJ1c2FnZU1ldHJpY3NWTmV4dCI6dHJ1ZSwiZGlzYWJsZUFuZ3VsYXJKU0Jvb3RzdHJhcFJlcG9ydEVtYmVkIjp0cnVlfX0%3D&amp;disableSensitivityBanner=true&amp;lrtl=true&quot;"/>
    <we:property name="initialStateBookmark" value="&quot;H4sIAAAAAAAAA+1dbW8bxxH+KwWBIF+EYvZ9199ix22D1ElqJ2mBwjBmZ+ZsxhSpkpRjx9B/79yR8ptEnXq0Lao+f7DI493c7MzsM297e68nPF2dzPDVD3gskzuTu4vF82NcPv9TmRxN5ttjP/74/YNvHn7/5IdvHtzXw4uT9XQxX03uvJ6scflU1r9OV6c4aynowX8/PprgbPYTPm2/NThbydHkRJarxRxn0z9kc7L+tF6eytnRRF6ezBZLbEk+WuNaWrIv9HT9rvc2f3Z6R6T19IU8Elpvjj6Uk8Vyvf3ORNlYqqUgeYToo6t6zWrza8dm//ntTTvG7i3ma5zOlYH2mHO2GltCBBAyZAsnbI+vpvOns+1Q3l7786uTVl6rZ6h/VU71N71jS+fsTAeK3ORSqs0Zq3hK2aIbSoujg+pqqpgA0Ur0WIfSso4YG5sKxBxdZnAB2mub6Wy9FUN9df/lyVJ1qxrf0Lqnmnq6WE5J79PpcCmrjcpeT+4tZqfH3af77x1/tDhdkjyUpvtpvp6uXyklnh4/Wa0Xet6k5ean5UKNpfuF2hPaY88Wv99bit6RJ3fg7LEeuXKcyC9wTsKPZlOS5fakC8OOyZaUvGXvq7MBxEd7EMPujj6Z8iVDP3rDyDfbMV7g4oHg6nQp12Xje3n1p+0lFxj57uHNs/DolyEWsCJcqxLvPcPl+n3Nn2OJ3uO3dwBiq9dXna4/gSIVE//V0f7Y6mlFsUXw9sLjBbfjfzZllvmks/NKxtZgSs3oIbgIhs1o5+8L8qub5+HRL5cxMVr6WwU93pqzr6w+KrlkUrQIEmU059Gcb6k5h5zJFXYVElGJGs7ZOprzGIXcImO+VhQiyXiIxfpcEAyAZ2eGJixBsR8TIkFyzoeSwUEvrbW8XNfFy4vUGk2fOMXGWBtsYBONH5RK9UmgweibEnKFgDFw9BqUDZUAOMHUJS0lqzCpEvanpdgZ2t3T9Vp1fYEkSfWlSUwYTKIMgI73JFnAu1AagBKKNUURDuVTSNZLra5R3SnrLtmUXRyUpPfdh6twocaSEzAEVSwMSuD7x+NQh4FZIx1wBi1B/BT3QSZPEtQeAYIUoQr9Kt9hkSaxrdYa4BqzSHEppz3NJ1gWl0GFLFnnqK0g+1qkZTSGxDhE9BnU6dZ+i+zhMtTga2l8McVjAMWjfaciFw1trbXVcSrJk1p33pMk5FggNxZC5AiRApDvDTN+Xpz8oKQ257Sn/HpelrNHk78sF8fdydvC4eq0/udU1HcdfehSzn/Qz/84/3AVpdaVX+bXjiaboXbef3vu83fPfc9NvT1bvd4jmak0ru9WN186XnZ606NzHpqpzPS73ubHJcvy7sZ9fztdnpcrzYciuZ77fcPE80t9bntD1ZCSh07Fm+Had4TTL0gl8c9n0nLSSWbO0/WWk+8+ENHq4wqvYx7rTHZf/cagztp/j89uNNC9wXLnAUTbvZHuulXl/Zcfup/F5fPBDpsP1+e/za3UvWmEpe7IauChQVdkUnweHiZybIKPotjpNe6MxgKWEUFvL4KOEDpC6KeCoFuPoeeToyenJ+OxyZDbzoLX1JYojJB4ayFxU7IdMXHExMPpBxwQKL6dHj391sbblKAQZbDoPQP2L6cYUfFQUfHhCIojKH7ORu1twsSH14NEx0WyyRAEHDAYa2weIfHWQmLXDR0hcYTEg+m0HxAkvpkcPb3EXKJEAyZIoBRcZMsjJH4mSBxoAGNDZkTEsSEzvCETyYlUFg+ZqjXVRNfVC4c1ZCTmXIIP7XqaZEpErGP18RYj6AihI4SODZm9GjLEscmQcioVXG6f6IKxR32LIXEsPY6QOJYe9yo9xooIpmiS7b3HxIHK2I25vZA49qhHTBx71Hv3qEuu3hjAYMUSgBQIY6B4m1FxBMURFMeGzD4NmWJS9Y0nRorek0khd/cf8jBUahpXBGNOrobiQFPxwQ9WVRNcRcks1QIlJIqDd43JwMyNdwjokjdBWSxDaQWMyaqkjEvGVQM+uFu+a8wfaj4P8ORDm/18T+puOd88GG6q4RAtkQNgqGTA2V5d7SyWk7FqhFnJJE4hQizU/8js1Y+UVZ0spfpYlZonKbjdV2QPkjprrG3aZytd9eQN+bIvSc5ZlMkcnUulxuxD7p8+V5NMtdhQizMMxVAGT4GGziKNvoJmpWRZQklWASP5PdnTLNeFWAwE57EY52vqf3pwF5AV56rLBJ5rdN56gMHbX1mvtiwUVBsJk0ELdtBTrR0tY5kM54KRFRkVh2q/Oe+gpfgVksVGNAoWUWKhUi+Q3ZzrPYgYpBdMaXa6UukJ38XL9z+40UjghiAdGrYx5mxyu+0ciS++v2N5AFtsjIY2qOV9c6FDsIUUFBkscCpYIfVn919ORjOsG3iYhnbDlpYNSFC/2W4eYjAG5HIwvvPqTbBGTBtcWrwx75kSuwQ+SswuC5aaDsPWLu2ljaa2f2vvhiyNSUJw3ETNpIp4cCYMLrk4J1Y8c3DWRQnWIw3e9clni4lKE0AqWmOqvUY2trMkoIPSaaSg7TUJlcBsaY/VeEEJCCTQuFanKRSCdBi76R5IzHGwWzLehtWsV22k94UB1KfeXVUcIJZUvBTnFWcc9W/jtQv6YqFkS4Bsa82QvTf7bmOVEyo1trm2exlXnwr3F7B7ypiBjaZIlFwwqTIbCPtyGVV2XCpSDLYtPDLIvsXWHJM40mEbT6FYsCn2b1LYsyVYCMmXCjkCQSxexbn/HoIeVCNFnVSCXJINeXDfA2txQTADtDvUJXWjvt8Sp8f49BJa0qD3jXol8SpBpx7P9O9+9nGd08lywactSx9Mvu3xJ92rFoZAY7fH/XtDnhzL8mmHDIxr7IZ0srnhVDa/d92v192Y2r9/n6oUNrR/xdlpS/brb/UKXvw+//q83bqrE9Jd8T90g4dIZZsAmFoFEayTxJhLdNxfPhu1eGBalCiqwKZRpIgpObB8Da+w+yGQpPCdfWasxijsamr4ObuQjQrzibyQ+aWDP1486e74RRnEdUWysQZsYmqMOqDMNpIBcDg4PapUyYVqMyaWDK6ka3if3fu9qZEC2iYqzJiUlTL0c7bD/1jIaCy3vXsKyYpmScP9YoPgqRa0rEbvkK/z2NPhhvaESz6IkH5yPh1cu+NuMI1mxhXEGrb2YGqat1nC2+5b1+cvOum9+nOoFiqjUSs+FBEPWgJ6ODL+6o2QC0BuS0SgPrZy8sjUv4BkF+hERSzRNKHGCBZMps3O1zevsIHNnAPR18O3sGNDguotYBTFnQSphMHq8hF8u19prQymVAPRHsj8GvbYycGo6+3sYs8eRYATk+bkCmWhv3q6aymdo+J8heIhi4kkqrehtJSvLE6xNURl0ECBOHiVDTTsjKGc9X+xxBFh8JJIdFGTtlCUH+cpYEnuc7+FivD4BKdP5xdra9sfBqdv13vhnPEa4gZLmvRgir56gT1W9PmSbHXt4v0cQsm2fRPg0Pi0GOZGclRSmTSg5Gj6V6HtUDSZhkUqGVF1JxOh5MFLs5roBTUjALauJp/Jx8HVSC9OTBNAQ/nS7oWfzfBlcdnbBl0JEBOlouE8DJdXtFVS287BlNEZCFH2XaDofQjeSLQBimpAjc32Y1NPlRQ1DiY1WLGBVaPozb71x9S4TKnqeHUiRKBCe1dJm+ILJJfEKtJAsiaWfV9C4aI1NiLXFCNq2CMUP3fp8Da+n+n6jeeNPA6ntfPZOzvvPgSzqRZUi2KwAfJQbEzepvGVYB91Cdeh2dwBGJ1GjdVGnwKDsIVUIfanDF+Y0Q3LXQ7V6D5/D/uC0blKaD1w1uSpeFdDiP2b4H1ZRje0IHWgVncTqwgvmB00bdxuubQ4Z7pyy2Gsjz4ks/u/WU14A099XPSurLm6ZoxOHICzROwHV2Uc+NIwcm7fphlDdUH6qzI7yghKbnPavcV8jdO5LP+6XJyedJJh47PxLhJBQSrtqr4uYZ6u/rZ5bPZOg7OVtE1YNho8BOcclmIpQcL0/pnr5akcTejZdMZL6URaMRmXnaO2VimU9bId1LOOT0pIjiExty/PjHCRetfOPLu8X7o4Xa9OkOQnnMslfVOdRTjnzbsFr+iddvxMzmU23T6rfsUFLVtv2qxnZ/8FDtPAWGqDAAA=&quot;"/>
    <we:property name="isFiltersActionButtonVisible" value="true"/>
    <we:property name="isVisualContainerHeaderHidden" value="false"/>
    <we:property name="pageDisplayName" value="&quot;Product Performance&quot;"/>
    <we:property name="pageName" value="&quot;ReportSectionae5a4285501979d6c776&quot;"/>
    <we:property name="reportEmbeddedTime" value="&quot;2024-02-29T17:35:58.989Z&quot;"/>
    <we:property name="reportName" value="&quot;Atliq Stores Insights&quot;"/>
    <we:property name="reportState" value="&quot;CONNECTED&quot;"/>
    <we:property name="reportUrl" value="&quot;/groups/me/reports/ca9c8687-2b9f-4438-805b-596ceccc918c/ReportSectionae5a4285501979d6c776?bookmarkGuid=6dd861b0-542c-469d-a3e7-53dbb931e2e9&amp;bookmarkUsage=1&amp;ctid=c6e549b3-5f45-4032-aae9-d4244dc5b2c4&amp;fromEntryPoint=export&amp;pbi_source=storytelling_addin&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E3BEB72-BEB5-44FC-9308-FD8D85C6A413}">
  <we:reference id="WA200003233" version="2.0.0.3" store="en-US" storeType="OMEX"/>
  <we:alternateReferences/>
  <we:properties>
    <we:property name="Microsoft.Office.CampaignId" value="&quot;none&quot;"/>
    <we:property name="backgroundColor" value="&quot;#F3F3F3&quot;"/>
    <we:property name="bookmark" value="&quot;H4sIAAAAAAAAA+1dbW8bxxH+KwGBIl+EYvZ9199qJ22DNqlrJ2mBwjBmZ+ZsxhSpkpRjx9B/79yR8pskn3p0pBN8FmCJx7252Z3ZZ952997MeL45WeDrH/BYZvdm91erF8e4fvFVmR3Nlh9eSyZQExMXpBpcAP2J2mp1sp2vlpvZvTezLa6fyfbn+eYUFy1BvfifJ0czXCwe4rP2U4OLjRzNTmS9WS1xMf9Ndo31q+36VM6OZvLqZLFaY0vy8Ra30pJ9qc31s7Ji/uj0iUjb+Ut5LLTdXX0kJ6v1dv+ZibKxVIuy6RGij67qPZvdtx2b/e3bh3aMPVgttzhfKgPtNedsNbaECCBkyBZO2F7fzJfPFvuuvLv3x9cn7fBtnqP+1nGqv+gTWzpnZ9pR5CaXUm3OWMVTyhbdUFocHVRXU8UEiFaixzqUlnXE2NhUIOboMoNKur23mS+2+2Gor799dbJW2arEd7QeqKSerdZz0ud0MlzLZieyN7MHq8XpcffXtx9cf7w6XZM8kqb7armdb18rJZ4fP91sV9pu1nLzcL1SZem+obZBe+356tcHa9En8uwenD3RK5/sJ/JLXJLw48WcZL1vdKHbMdmSkrfsfXU2gPhoR9Ht7urTOV/S9aO3jPxp38cLXHwvuDldy3XZ+Ju8/mp/ywVGvnt0+yw8/mmIBmwItyrEB89xvf1Q8udYos/45T2A2Mv1dSfr30GQion/7mh/bvE86XS5krE1mFIzeggugmEz6fKHg/WH2+fh8U+XMTFp8zsBnauzr6x2KLlkUrQIEmVS50md76g6h5zJFXYVElGJ6rLZOqnz5GncIWV+q8uSjIdYrM8FwQB4dmZo4BEU3zEhEiTnfCgZHPTS2sqrbV29ukit0TCIU2yMtcEGNtH4wSFRg9E3JeQKAWPg6NW5GkoLnGDqAoySdcCoEvaHkNgpzP3T7VZldoEkSfWlSUwYTKIMgI4PJFnAu1AagBKKNUWRCmVoj73U6hqVgbLnkk3ZxcFBM1fhQo0lJ2AIqlgYHDR7cajsYFbvApxBSxCH0kImTxJUPwCCFKEK/SK4gpZJbKu1BrjGLFJcyulAcQbL4jLoYEnWeWEryKEaYhmNITEOEX0GNWa1X0N6uAw1+FoaX0zxGEAx4NCpwUVdRmttdZxK8qSamA8kCTkWyI2FEDlCpADke833j6uTH5TUrk3b5OfzlJY9mv15vTruGu9zcJvT+t9TUZtw9DFUn3+hf//z/I9PUWpN5GX24mi262pnVfdtX7zf9gP4f9darcljWehoXN9c7T50vFxppY7OeWjmstDP+ph/rFnW93dm8Zv5+jzVZz4ekuuZtbdMvLjUlrUPVAkpeehEvOuufW9w+gdSSfzrubScdCOz5Pl2z8l3Hw3R5vMOXsc81oVcffdbhTpr/z05u1UH8hZThSPwYns9yG0rym9ffew8ri6fD3bYfLg+/62fp+ZNPR41R1YdAXWCIpPi83DXjGMTfBTFTq++XjQWsEwIencRdILQCUJ/Lwi68xj6DkSFjMcmQ26z8l7DSaIwwd6dhb1dunPCvQn3xpNLHxHwnU+ProDTeJsSFKIMFr1nwP4lBRPyjRX5Hk3ANwHfTRYy7xLuPXoHe46LZJMhCDhgMNbYPMHenYW9riI4wd4Ee6OpNo8I9vaTo0vv5RIlGjBBAqXgIlueYO+GYG+gkKcCyYR6U4FkeIEkkhOpLB4yVWuqia7L7Q0rkEjMuQQf2vUmyZSIWKdM4R1G0AlCJwidCiS9BRLi2GRIOZUKLrc7kGCqC99h2JvShBPsTWnC3jRhrIhgigbL3ntMHKhM1ZG7C3tTXXjCvakufK26cMnVGwMYrFgCkAJhcvjuMvJNwDcB31Qg6SuQFJOqbzwxUvSeTAq5e8aQzUKpaVwRjDm5GooDDZsHbzyqJriKklmqBUpIFAdvrsrAzI13COiSN0FZLENpBYzJ6kgZl4yrBnxwd/xEkt9URb7Hk4/18uZ2iO45323iNNVwiJbIATBUMuBsr6yuTF6TsaqEWckkTiFCLNS/jfPTW66qTpZSfaxKzZMU3J9ncQBJnTXWNu0eQlc9eUO+HEqScxZlMkfnUqkx+5D7p8+nSaZabKjFGYZiKIOnQENm0dH5KU9t4+MVt82ez5llOdtt5qO20sBkWUJJVsEk+QNZ10jWhVgMBOexGOdr6t95dxXIFeeqywSea3TeeoBBO0h7h8HrHBAKKsWEyaAFO2hHaO9zjGUynAtGVrRVbKv9U2TAcxQvQ7LYiHrWIvqgUKkXOG/PnI/Cr+kFb1qcbnT0hO/j5fv8b9G7uBUT0qeF0LCNMWeT2+PVSHzx/dXMERwzMSnhoHL47bkxwRZSMGWwwKlghdSfTfhyIqhhlcJxKtotalof2mUDEtTetodyGIwBuYzG5n76kKgJ7wamMkeph9CkxC6BjxKzy4KlpnHo4aW1u0kNDy0ljlILmSQEx03UaLCIB2fC4JSSc2LFMwdnXZRgPdLgU5h8tpioNAGkojWm2mtElFemPLRTOsUU7L0G0hKYLR2w+i8oAYEE6ivrFIZCkMZxEu1I/JjRHnV4F1bPfuqAui8MvH7vU0vFAWJJxUtxXnHGUf8xXldBXyyUbAmQba0Zsvfm0GOsckKlxjbX9ozg6lPh/gR9T5o2sNGwi5ILJlVmA+FQLqOOHZeKFINtE6sMcmgyOcckjrTbxlMoFmyK/QcD9hwJFkLypUKOQBCL1+E8/Ew/DyqRokYqQS7Jhjy4roO1uCCYAdoT6pKaUd+vifNjfHYJLWnQ+0atkngdQacWz/SffvZ5jdPJesWnLUsfTb799afdWwuGQGN3PvwHXZ4dy/pZhwyMW+y6dLJ74Fw271yeN12f2t9/n+so7Gj/jIvTluzX3+gdvPp1+fV5yfiqSk93x/9R0R4yKjtsAlOrIIJ1khhziY77U3KTFEcmRYmiAmwaRYqYkgPL17AKV286SQrf2WfGaozCroaNN1llbXQwn8pLWV7a+ePV0+6JX5RCXHdIdtqATUyNUQOU2UYyAA4Hh0eVKrlQbcbEksGVdA3rc/V5b6qkgLaJCjMmZaUM/ZxdYX8sZDSW27UJFJIVjZKG28UGwVMtaFmV3iFfZ5vVeF17wjWPwqV/u9DFtafqBtNoZFxBrGFrR5MLvcsj/N5aoqbopPdqz6FaqIxGtXgsQzxoqep4xvi9daoAuU0RgdrYyskjU/8CmatAJypiiYYJNUawYDLtTrC+fYENLBCNRF7v7SOzIUH1FjCK4k6CVMJgcfkIvj2vtFYGU6qBaEcyv4ZtgRmNuN7NLvbsUQQ4MWlMrlAW+rOnVy0VdFScr1A8ZDGRROU2lJbylcUptoaoDBooEAefDw8NO2MoZ/1fLHFEGLzkE13UoC0U5cd5CliSu+m3OxEen+D82fJibm3/xeDw7XovazNeXdxgSYMeTNFXL3DAikVfkq2u3YCQQyjZtm/RG+qfFsPcSI5KKpM6lBxN/0q6KwRNpmGRSkZU3MlEKHnQMrHOT4heUCMCYOtq8pl8HJyN9OLENAHUlS/tWfjZDF/al71t0JUAMVEq6s7D8PGKtkpqyzmYMjoDIcqhCzC9D8EbiTZAUQmostl+bOrJkqL6waQKKzawShS9OTT/mBqXKVXtr06ECFTo4CxpU3yB5JJYRRpI1sRy6EsoXLTGRuSaYkR1e4TiTacO7+J7j65flN6Nx3hKOzde2Xl/I88uW1AtisEGyEOxMXmbpldtfdZlYWPTuREonXqN1UafAoOwhVQh9ocMX5jSDYtdxqp0N1/DvqB0rhJaD5w1eCre1RBi/6F7X5bSDU1IjVTrbmP14QW1g6b12y2XFudMl24pk9p9jlTzGFca3sIuk4vWlTVW14jRiQNwloj94KyMA18aRs7tGyxjqC5If1bmijSCkts1e7BabnG+lPVf1qvTk25k2PhsvItEUJBKu6qvC5jnm7/u1kre265Ppa3BslHfITjnsBRLCRKmDxs2uNjI0Yyezxe8lm5IKybjsnPU5iqFst6XL7mpDba1f1JCcgyJuX2ZZYTLWp7t+nNZwXR1ut2cIMlDXMolhVOdRrjk3csFP1E87R7ztm56dvY/+bTlj4aCAAA=&quot;"/>
    <we:property name="creatorSessionId" value="&quot;2c28bf4e-ad73-422e-90f3-ef88e8974eb0&quot;"/>
    <we:property name="creatorTenantId" value="&quot;c6e549b3-5f45-4032-aae9-d4244dc5b2c4&quot;"/>
    <we:property name="creatorUserId" value="&quot;100320033EB1774A&quot;"/>
    <we:property name="datasetId" value="&quot;337e9466-edf3-4a71-bc83-1c6cbabe55d2&quot;"/>
    <we:property name="embedUrl" value="&quot;/reportEmbed?reportId=ca9c8687-2b9f-4438-805b-596ceccc918c&amp;config=eyJjbHVzdGVyVXJsIjoiaHR0cHM6Ly9XQUJJLUlORElBLUNFTlRSQUwtQS1QUklNQVJZLXJlZGlyZWN0LmFuYWx5c2lzLndpbmRvd3MubmV0IiwiZW1iZWRGZWF0dXJlcyI6eyJ1c2FnZU1ldHJpY3NWTmV4dCI6dHJ1ZSwiZGlzYWJsZUFuZ3VsYXJKU0Jvb3RzdHJhcFJlcG9ydEVtYmVkIjp0cnVlfX0%3D&amp;disableSensitivityBanner=true&amp;lrtl=true&quot;"/>
    <we:property name="initialStateBookmark" value="&quot;H4sIAAAAAAAAA+1dbW8bxxH+KwWBIF+EYvZ9199ix22D1ElqJ2mBwjBmZ+ZsxhSpkpRjx9B/79yR8ptEnXq0Lao+f7DI493c7MzsM297e68nPF2dzPDVD3gskzuTu4vF82NcPv9TmRxN5ttjP/74/YNvHn7/5IdvHtzXw4uT9XQxX03uvJ6scflU1r9OV6c4aynowX8/PprgbPYTPm2/NThbydHkRJarxRxn0z9kc7L+tF6eytnRRF6ezBZLbEk+WuNaWrIv9HT9rvc2f3Z6R6T19IU8Elpvjj6Uk8Vyvf3ORNlYqqUgeYToo6t6zWrza8dm//ntTTvG7i3ma5zOlYH2mHO2GltCBBAyZAsnbI+vpvOns+1Q3l7786uTVl6rZ6h/VU71N71jS+fsTAeK3ORSqs0Zq3hK2aIbSoujg+pqqpgA0Ur0WIfSso4YG5sKxBxdZnAB2mub6Wy9FUN9df/lyVJ1qxrf0Lqnmnq6WE5J79PpcCmrjcpeT+4tZqfH3af77x1/tDhdkjyUpvtpvp6uXyklnh4/Wa0Xet6k5ean5UKNpfuF2hPaY88Wv99bit6RJ3fg7LEeuXKcyC9wTsKPZlOS5fakC8OOyZaUvGXvq7MBxEd7EMPujj6Z8iVDP3rDyDfbMV7g4oHg6nQp12Xje3n1p+0lFxj57uHNs/DolyEWsCJcqxLvPcPl+n3Nn2OJ3uO3dwBiq9dXna4/gSIVE//V0f7Y6mlFsUXw9sLjBbfjfzZllvmks/NKxtZgSs3oIbgIhs1o5+8L8qub5+HRL5cxMVr6WwU93pqzr6w+KrlkUrQIEmU059Gcb6k5h5zJFXYVElGJGs7ZOprzGIXcImO+VhQiyXiIxfpcEAyAZ2eGJixBsR8TIkFyzoeSwUEvrbW8XNfFy4vUGk2fOMXGWBtsYBONH5RK9UmgweibEnKFgDFw9BqUDZUAOMHUJS0lqzCpEvanpdgZ2t3T9Vp1fYEkSfWlSUwYTKIMgI73JFnAu1AagBKKNUURDuVTSNZLra5R3SnrLtmUXRyUpPfdh6twocaSEzAEVSwMSuD7x+NQh4FZIx1wBi1B/BT3QSZPEtQeAYIUoQr9Kt9hkSaxrdYa4BqzSHEppz3NJ1gWl0GFLFnnqK0g+1qkZTSGxDhE9BnU6dZ+i+zhMtTga2l8McVjAMWjfaciFw1trbXVcSrJk1p33pMk5FggNxZC5AiRApDvDTN+Xpz8oKQ257Sn/HpelrNHk78sF8fdydvC4eq0/udU1HcdfehSzn/Qz/84/3AVpdaVX+bXjiaboXbef3vu83fPfc9NvT1bvd4jmak0ru9WN186XnZ606NzHpqpzPS73ubHJcvy7sZ9fztdnpcrzYciuZ77fcPE80t9bntD1ZCSh07Fm+Had4TTL0gl8c9n0nLSSWbO0/WWk+8+ENHq4wqvYx7rTHZf/cagztp/j89uNNC9wXLnAUTbvZHuulXl/Zcfup/F5fPBDpsP1+e/za3UvWmEpe7IauChQVdkUnweHiZybIKPotjpNe6MxgKWEUFvL4KOEDpC6KeCoFuPoeeToyenJ+OxyZDbzoLX1JYojJB4ayFxU7IdMXHExMPpBxwQKL6dHj391sbblKAQZbDoPQP2L6cYUfFQUfHhCIojKH7ORu1twsSH14NEx0WyyRAEHDAYa2weIfHWQmLXDR0hcYTEg+m0HxAkvpkcPb3EXKJEAyZIoBRcZMsjJH4mSBxoAGNDZkTEsSEzvCETyYlUFg+ZqjXVRNfVC4c1ZCTmXIIP7XqaZEpErGP18RYj6AihI4SODZm9GjLEscmQcioVXG6f6IKxR32LIXEsPY6QOJYe9yo9xooIpmiS7b3HxIHK2I25vZA49qhHTBx71Hv3qEuu3hjAYMUSgBQIY6B4m1FxBMURFMeGzD4NmWJS9Y0nRorek0khd/cf8jBUahpXBGNOrobiQFPxwQ9WVRNcRcks1QIlJIqDd43JwMyNdwjokjdBWSxDaQWMyaqkjEvGVQM+uFu+a8wfaj4P8ORDm/18T+puOd88GG6q4RAtkQNgqGTA2V5d7SyWk7FqhFnJJE4hQizU/8js1Y+UVZ0spfpYlZonKbjdV2QPkjprrG3aZytd9eQN+bIvSc5ZlMkcnUulxuxD7p8+V5NMtdhQizMMxVAGT4GGziKNvoJmpWRZQklWASP5PdnTLNeFWAwE57EY52vqf3pwF5AV56rLBJ5rdN56gMHbX1mvtiwUVBsJk0ELdtBTrR0tY5kM54KRFRkVh2q/Oe+gpfgVksVGNAoWUWKhUi+Q3ZzrPYgYpBdMaXa6UukJ38XL9z+40UjghiAdGrYx5mxyu+0ciS++v2N5AFtsjIY2qOV9c6FDsIUUFBkscCpYIfVn919ORjOsG3iYhnbDlpYNSFC/2W4eYjAG5HIwvvPqTbBGTBtcWrwx75kSuwQ+SswuC5aaDsPWLu2ljaa2f2vvhiyNSUJw3ETNpIp4cCYMLrk4J1Y8c3DWRQnWIw3e9clni4lKE0AqWmOqvUY2trMkoIPSaaSg7TUJlcBsaY/VeEEJCCTQuFanKRSCdBi76R5IzHGwWzLehtWsV22k94UB1KfeXVUcIJZUvBTnFWcc9W/jtQv6YqFkS4Bsa82QvTf7bmOVEyo1trm2exlXnwr3F7B7ypiBjaZIlFwwqTIbCPtyGVV2XCpSDLYtPDLIvsXWHJM40mEbT6FYsCn2b1LYsyVYCMmXCjkCQSxexbn/HoIeVCNFnVSCXJINeXDfA2txQTADtDvUJXWjvt8Sp8f49BJa0qD3jXol8SpBpx7P9O9+9nGd08lywactSx9Mvu3xJ92rFoZAY7fH/XtDnhzL8mmHDIxr7IZ0srnhVDa/d92v192Y2r9/n6oUNrR/xdlpS/brb/UKXvw+//q83bqrE9Jd8T90g4dIZZsAmFoFEayTxJhLdNxfPhu1eGBalCiqwKZRpIgpObB8Da+w+yGQpPCdfWasxijsamr4ObuQjQrzibyQ+aWDP1486e74RRnEdUWysQZsYmqMOqDMNpIBcDg4PapUyYVqMyaWDK6ka3if3fu9qZEC2iYqzJiUlTL0c7bD/1jIaCy3vXsKyYpmScP9YoPgqRa0rEbvkK/z2NPhhvaESz6IkH5yPh1cu+NuMI1mxhXEGrb2YGqat1nC2+5b1+cvOum9+nOoFiqjUSs+FBEPWgJ6ODL+6o2QC0BuS0SgPrZy8sjUv4BkF+hERSzRNKHGCBZMps3O1zevsIHNnAPR18O3sGNDguotYBTFnQSphMHq8hF8u19prQymVAPRHsj8GvbYycGo6+3sYs8eRYATk+bkCmWhv3q6aymdo+J8heIhi4kkqrehtJSvLE6xNURl0ECBOHiVDTTsjKGc9X+xxBFh8JJIdFGTtlCUH+cpYEnuc7+FivD4BKdP5xdra9sfBqdv13vhnPEa4gZLmvRgir56gT1W9PmSbHXt4v0cQsm2fRPg0Pi0GOZGclRSmTSg5Gj6V6HtUDSZhkUqGVF1JxOh5MFLs5roBTUjALauJp/Jx8HVSC9OTBNAQ/nS7oWfzfBlcdnbBl0JEBOlouE8DJdXtFVS287BlNEZCFH2XaDofQjeSLQBimpAjc32Y1NPlRQ1DiY1WLGBVaPozb71x9S4TKnqeHUiRKBCe1dJm+ILJJfEKtJAsiaWfV9C4aI1NiLXFCNq2CMUP3fp8Da+n+n6jeeNPA6ntfPZOzvvPgSzqRZUi2KwAfJQbEzepvGVYB91Cdeh2dwBGJ1GjdVGnwKDsIVUIfanDF+Y0Q3LXQ7V6D5/D/uC0blKaD1w1uSpeFdDiP2b4H1ZRje0IHWgVncTqwgvmB00bdxuubQ4Z7pyy2Gsjz4ks/u/WU14A099XPSurLm6ZoxOHICzROwHV2Uc+NIwcm7fphlDdUH6qzI7yghKbnPavcV8jdO5LP+6XJyedJJh47PxLhJBQSrtqr4uYZ6u/rZ5bPZOg7OVtE1YNho8BOcclmIpQcL0/pnr5akcTejZdMZL6URaMRmXnaO2VimU9bId1LOOT0pIjiExty/PjHCRetfOPLu8X7o4Xa9OkOQnnMslfVOdRTjnzbsFr+iddvxMzmU23T6rfsUFLVtv2qxnZ/8FDtPAWGqDAAA=&quot;"/>
    <we:property name="isFiltersActionButtonVisible" value="true"/>
    <we:property name="isVisualContainerHeaderHidden" value="false"/>
    <we:property name="pageDisplayName" value="&quot;Store Performance&quot;"/>
    <we:property name="pageName" value="&quot;ReportSectiondcc812cb99ac4a06463b&quot;"/>
    <we:property name="reportEmbeddedTime" value="&quot;2024-02-29T17:35:58.989Z&quot;"/>
    <we:property name="reportName" value="&quot;Atliq Stores Insights&quot;"/>
    <we:property name="reportState" value="&quot;CONNECTED&quot;"/>
    <we:property name="reportUrl" value="&quot;/groups/me/reports/ca9c8687-2b9f-4438-805b-596ceccc918c/ReportSectiondcc812cb99ac4a06463b?bookmarkGuid=6dd861b0-542c-469d-a3e7-53dbb931e2e9&amp;bookmarkUsage=1&amp;ctid=c6e549b3-5f45-4032-aae9-d4244dc5b2c4&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CE3BEB72-BEB5-44FC-9308-FD8D85C6A413}">
  <we:reference id="WA200003233" version="2.0.0.3" store="en-US" storeType="OMEX"/>
  <we:alternateReferences/>
  <we:properties>
    <we:property name="Microsoft.Office.CampaignId" value="&quot;none&quot;"/>
    <we:property name="backgroundColor" value="&quot;#F3F3F3&quot;"/>
    <we:property name="bookmark" value="&quot;H4sIAAAAAAAAA+1cWW8bSQ7+KwMBwbwYC9ZdzNsmk4fFHgiS3XlZBAGLxXY0I0tGq53EG/i/L7ulXBPJ7ZWVoI0VYNhSdYnF4yOLZJX8YVbn68sFXf+DLmT2ePZktfr9gtrff8LZ2Wz59ZhINIQFXIklQwg2QtZZq8tuvlquZ48/zDpqz6X7db6+okVPUAf//epsRovFczrv3zW0WMvZ7FLa9WpJi/l/ZDNZH3XtldyczeT95WLVUk/yZUed9GTf6nR9r6yYPzldkbibv5WXwt1m9IVcrtpu+z55aGISI0wlgDEllV6W9ebpwOb4/H7RgbGnq2VH86Uy0I8RxIZEClQDPgmypNSPN/NFt51Srp+9v2xVbtXG9WWvvqcqxfmqnTMtZoN8raw34nyYPV0tri6GV8++Gn+5umpZXkgzPFp28+5aKdX5xevLdlWvuFvPblRZz9uVqnJ4th1/Pdisf/Zm9e5pK7p2nT2Gm7NP7Py5vqUl6+gfefm70Pqqlbsy81e5/mn7kW+Y+cuLRzt4eKUj6/nyfLE1+mct/3PDWkdlIc/e95gqv0kv5OMP+pktQvvpF6vaT3wzr1WWuoQ+zdUSAuVaU1TbAWDNJ5vssMnLfx3TKKu2SvvkelDqL/P2oy/asz8wenwJbl6NQaL6xlPMPieBwIAJcz1BYpebPnBAvLgTHJyrRYN2BItGf3mHTk5w2KXOY+Lhdps0TjC4WJyJXnyOENLJJrtj3gP30UEA5ViHGRoy5Jg01YLKRXLlntCtoqzfkP79n8BVXc4mQQDnDCbjYkT5HuuULBSgGKrWxCJgQgqHrNPTUncopsTMTpPRmDTLlPg9eI4RvBNfKppKNkrw5EbXoQEoT666TmHwDesYJIVS2UKxiYA1HYN7kkyRDUtOthA6som9z/ckGa1JWrg4ZojobI5czD1JKoqNZ41e3pIpNYVk78ulimwsZ4ycFLUhKIy/i4uApewwmwrEsV8sB/uD4y/TxSXNz5ffhIyPDyYSgQ/aFHlxtVZFSn1C7dM31HZTCMUf06VN/axPfvuiKN4ad8PRd7Tmq1FskqgjpQYihaBOCgk8nbB5xIxtmuB8IOi0lTDWVMCWgkBYwZQTOo/YBZomOh89DHRq1Ky1BM1xKCZQcNaAJ3Qesx82SXh+7oxNHJ+RMFU2AAjOFs9cA5zwecTKf6LwnAY6+wkevEkYC4QgzqGN+Q6Fdifvu7J6v6P2taWaIAGlJmesT8adsoGj5qqDPiaD5KlkqUNfmxoGJgCIYpAZwBzcfuLkaoKc2TkXa6BsjT+UVsEc2BXTn7wUqBGwjPcw9noYcPJcXFRythqgEuspozlqvj0xD5tIJjO0IatUKNhYEUUhoKRiD/UKG7lCUzFEdQ8oLkjCQ2lphh+bYtW7IqmjRuNl3PP3elhMjCFTYyDb5K3RSGBOHnbUmmFaLjaZamGTj3GI1YJwRAfJ5mDGDyT2+EVmKaZyQG97fyUOPN7j30PLgUBG0DKlotGNjKMZP9XY62OkqWHBZE300WkMcAnSKLX5BZ3vOiryYqCi6zfFyiWJNT+yhmoUNK/lrSx3Hp1erF4PKx7gJbT14JeLOUu7nfSt9EETbfGueqGiWiR7h9i3L+tRyxqI0UhBVaimKlAOpYWUfQ4OMVPQiBqssQ/k0smoYdaDQb4SeXYh7fkQjSp1NIh0uVlwLpvnQ+3/YZCp//u3uWphQ/tXWlz1ZH/+RT9RV++WP/fRaHtGvDMiDZ9YHxiP7qiVV9v+WZBSvO6vyMl6S7zJgydgxU9h+WTBbzWysV4l50NuKEItJQViPDz+U2DGKgBZ63tI3lD+0XXHulvt2L65n/B/h4FbdbGth2OhLNwIcl92ClY4OJPADJURBMGii9FZEw46hx/4qomrd5GVuVJIsMB4FbE3kwhFwVi4T5i8Awye3fietZdaaWKDDfkKEJ0j7ySNZzn7PEYLdYvCxtrKGRizD6c64nh3Ct7pzLahxWIyhcSEmmG22gYLZofGh6QpYvI/+mr+QwHfYQcL00PflE4VCmglEpzV9NE4myWWTAfHUV+oEvv+KzYmFs8FD+4U2Zyzcyy2OA9ZnYTd4XzZmD1rVay7rOFkSikH88UuE+senRgwBi3mSq2jtG6/OqclnPPVacHuspbI1cAdRB25hki5Jv2xsUomMUZgXOLbSTaN0X2yugD9ngum2DR+N/V2kqaR4kBT31q0llXrGLyv4GydcUSNSwn6C6Ph/lc6+/umHiRrwW5y1Mrb0bgu9+YtTuVEh1RszVTAoQb9UWp7+ink1CQGORhN1BC893Dw2UewtvFiwUlQES1QMTy6DU035WBq6xRC/YvPd8hNEcnqOgxS0RSHOF6gT3hbnYqGv7im3+TahxSINlQCb2Lw4/3FSbffJ6PjR5+UrIUWhkiN1pm2Ysbo8ODCS/elxrnGg+4CSUyhEqcSdB521PkcdoppMITMUJJHBA4eD+4UA2gSAKYhm9EJBzBh/LxtygfIUzHXF96Fqf9CRg3CMYn3xrmDW0Em1wassE9YSijqsHf4xsw+Wo77RpCScqBJB2qhcDAtsbnHjua7mqIqMiq6e1yzwEhgvTjNp1CzUgh8h4bXzoRqILerx7i66taXxPKclrKj16iwpmWVun29r984/AuBT63Gm5v/AvpQaMfCQAAA&quot;"/>
    <we:property name="creatorSessionId" value="&quot;2c28bf4e-ad73-422e-90f3-ef88e8974eb0&quot;"/>
    <we:property name="creatorTenantId" value="&quot;c6e549b3-5f45-4032-aae9-d4244dc5b2c4&quot;"/>
    <we:property name="creatorUserId" value="&quot;100320033EB1774A&quot;"/>
    <we:property name="datasetId" value="&quot;337e9466-edf3-4a71-bc83-1c6cbabe55d2&quot;"/>
    <we:property name="embedUrl" value="&quot;/reportEmbed?reportId=ca9c8687-2b9f-4438-805b-596ceccc918c&amp;config=eyJjbHVzdGVyVXJsIjoiaHR0cHM6Ly9XQUJJLUlORElBLUNFTlRSQUwtQS1QUklNQVJZLXJlZGlyZWN0LmFuYWx5c2lzLndpbmRvd3MubmV0IiwiZW1iZWRGZWF0dXJlcyI6eyJ1c2FnZU1ldHJpY3NWTmV4dCI6dHJ1ZSwiZGlzYWJsZUFuZ3VsYXJKU0Jvb3RzdHJhcFJlcG9ydEVtYmVkIjp0cnVlfX0%3D&amp;disableSensitivityBanner=true&amp;lrtl=true&quot;"/>
    <we:property name="initialStateBookmark" value="&quot;H4sIAAAAAAAAA+1dbW8bxxH+KwWBIF+EYvZ9199ix22D1ElqJ2mBwjBmZ+ZsxhSpkpRjx9B/79yR8ptEnXq0Lao+f7DI493c7MzsM297e68nPF2dzPDVD3gskzuTu4vF82NcPv9TmRxN5ttjP/74/YNvHn7/5IdvHtzXw4uT9XQxX03uvJ6scflU1r9OV6c4aynowX8/PprgbPYTPm2/NThbydHkRJarxRxn0z9kc7L+tF6eytnRRF6ezBZLbEk+WuNaWrIv9HT9rvc2f3Z6R6T19IU8Elpvjj6Uk8Vyvf3ORNlYqqUgeYToo6t6zWrza8dm//ntTTvG7i3ma5zOlYH2mHO2GltCBBAyZAsnbI+vpvOns+1Q3l7786uTVl6rZ6h/VU71N71jS+fsTAeK3ORSqs0Zq3hK2aIbSoujg+pqqpgA0Ur0WIfSso4YG5sKxBxdZnAB2mub6Wy9FUN9df/lyVJ1qxrf0Lqnmnq6WE5J79PpcCmrjcpeT+4tZqfH3af77x1/tDhdkjyUpvtpvp6uXyklnh4/Wa0Xet6k5ean5UKNpfuF2hPaY88Wv99bit6RJ3fg7LEeuXKcyC9wTsKPZlOS5fakC8OOyZaUvGXvq7MBxEd7EMPujj6Z8iVDP3rDyDfbMV7g4oHg6nQp12Xje3n1p+0lFxj57uHNs/DolyEWsCJcqxLvPcPl+n3Nn2OJ3uO3dwBiq9dXna4/gSIVE//V0f7Y6mlFsUXw9sLjBbfjfzZllvmks/NKxtZgSs3oIbgIhs1o5+8L8qub5+HRL5cxMVr6WwU93pqzr6w+KrlkUrQIEmU059Gcb6k5h5zJFXYVElGJGs7ZOprzGIXcImO+VhQiyXiIxfpcEAyAZ2eGJixBsR8TIkFyzoeSwUEvrbW8XNfFy4vUGk2fOMXGWBtsYBONH5RK9UmgweibEnKFgDFw9BqUDZUAOMHUJS0lqzCpEvanpdgZ2t3T9Vp1fYEkSfWlSUwYTKIMgI73JFnAu1AagBKKNUURDuVTSNZLra5R3SnrLtmUXRyUpPfdh6twocaSEzAEVSwMSuD7x+NQh4FZIx1wBi1B/BT3QSZPEtQeAYIUoQr9Kt9hkSaxrdYa4BqzSHEppz3NJ1gWl0GFLFnnqK0g+1qkZTSGxDhE9BnU6dZ+i+zhMtTga2l8McVjAMWjfaciFw1trbXVcSrJk1p33pMk5FggNxZC5AiRApDvDTN+Xpz8oKQ257Sn/HpelrNHk78sF8fdydvC4eq0/udU1HcdfehSzn/Qz/84/3AVpdaVX+bXjiaboXbef3vu83fPfc9NvT1bvd4jmak0ru9WN186XnZ606NzHpqpzPS73ubHJcvy7sZ9fztdnpcrzYciuZ77fcPE80t9bntD1ZCSh07Fm+Had4TTL0gl8c9n0nLSSWbO0/WWk+8+ENHq4wqvYx7rTHZf/cagztp/j89uNNC9wXLnAUTbvZHuulXl/Zcfup/F5fPBDpsP1+e/za3UvWmEpe7IauChQVdkUnweHiZybIKPotjpNe6MxgKWEUFvL4KOEDpC6KeCoFuPoeeToyenJ+OxyZDbzoLX1JYojJB4ayFxU7IdMXHExMPpBxwQKL6dHj391sbblKAQZbDoPQP2L6cYUfFQUfHhCIojKH7ORu1twsSH14NEx0WyyRAEHDAYa2weIfHWQmLXDR0hcYTEg+m0HxAkvpkcPb3EXKJEAyZIoBRcZMsjJH4mSBxoAGNDZkTEsSEzvCETyYlUFg+ZqjXVRNfVC4c1ZCTmXIIP7XqaZEpErGP18RYj6AihI4SODZm9GjLEscmQcioVXG6f6IKxR32LIXEsPY6QOJYe9yo9xooIpmiS7b3HxIHK2I25vZA49qhHTBx71Hv3qEuu3hjAYMUSgBQIY6B4m1FxBMURFMeGzD4NmWJS9Y0nRorek0khd/cf8jBUahpXBGNOrobiQFPxwQ9WVRNcRcks1QIlJIqDd43JwMyNdwjokjdBWSxDaQWMyaqkjEvGVQM+uFu+a8wfaj4P8ORDm/18T+puOd88GG6q4RAtkQNgqGTA2V5d7SyWk7FqhFnJJE4hQizU/8js1Y+UVZ0spfpYlZonKbjdV2QPkjprrG3aZytd9eQN+bIvSc5ZlMkcnUulxuxD7p8+V5NMtdhQizMMxVAGT4GGziKNvoJmpWRZQklWASP5PdnTLNeFWAwE57EY52vqf3pwF5AV56rLBJ5rdN56gMHbX1mvtiwUVBsJk0ELdtBTrR0tY5kM54KRFRkVh2q/Oe+gpfgVksVGNAoWUWKhUi+Q3ZzrPYgYpBdMaXa6UukJ38XL9z+40UjghiAdGrYx5mxyu+0ciS++v2N5AFtsjIY2qOV9c6FDsIUUFBkscCpYIfVn919ORjOsG3iYhnbDlpYNSFC/2W4eYjAG5HIwvvPqTbBGTBtcWrwx75kSuwQ+SswuC5aaDsPWLu2ljaa2f2vvhiyNSUJw3ETNpIp4cCYMLrk4J1Y8c3DWRQnWIw3e9clni4lKE0AqWmOqvUY2trMkoIPSaaSg7TUJlcBsaY/VeEEJCCTQuFanKRSCdBi76R5IzHGwWzLehtWsV22k94UB1KfeXVUcIJZUvBTnFWcc9W/jtQv6YqFkS4Bsa82QvTf7bmOVEyo1trm2exlXnwr3F7B7ypiBjaZIlFwwqTIbCPtyGVV2XCpSDLYtPDLIvsXWHJM40mEbT6FYsCn2b1LYsyVYCMmXCjkCQSxexbn/HoIeVCNFnVSCXJINeXDfA2txQTADtDvUJXWjvt8Sp8f49BJa0qD3jXol8SpBpx7P9O9+9nGd08lywactSx9Mvu3xJ92rFoZAY7fH/XtDnhzL8mmHDIxr7IZ0srnhVDa/d92v192Y2r9/n6oUNrR/xdlpS/brb/UKXvw+//q83bqrE9Jd8T90g4dIZZsAmFoFEayTxJhLdNxfPhu1eGBalCiqwKZRpIgpObB8Da+w+yGQpPCdfWasxijsamr4ObuQjQrzibyQ+aWDP1486e74RRnEdUWysQZsYmqMOqDMNpIBcDg4PapUyYVqMyaWDK6ka3if3fu9qZEC2iYqzJiUlTL0c7bD/1jIaCy3vXsKyYpmScP9YoPgqRa0rEbvkK/z2NPhhvaESz6IkH5yPh1cu+NuMI1mxhXEGrb2YGqat1nC2+5b1+cvOum9+nOoFiqjUSs+FBEPWgJ6ODL+6o2QC0BuS0SgPrZy8sjUv4BkF+hERSzRNKHGCBZMps3O1zevsIHNnAPR18O3sGNDguotYBTFnQSphMHq8hF8u19prQymVAPRHsj8GvbYycGo6+3sYs8eRYATk+bkCmWhv3q6aymdo+J8heIhi4kkqrehtJSvLE6xNURl0ECBOHiVDTTsjKGc9X+xxBFh8JJIdFGTtlCUH+cpYEnuc7+FivD4BKdP5xdra9sfBqdv13vhnPEa4gZLmvRgir56gT1W9PmSbHXt4v0cQsm2fRPg0Pi0GOZGclRSmTSg5Gj6V6HtUDSZhkUqGVF1JxOh5MFLs5roBTUjALauJp/Jx8HVSC9OTBNAQ/nS7oWfzfBlcdnbBl0JEBOlouE8DJdXtFVS287BlNEZCFH2XaDofQjeSLQBimpAjc32Y1NPlRQ1DiY1WLGBVaPozb71x9S4TKnqeHUiRKBCe1dJm+ILJJfEKtJAsiaWfV9C4aI1NiLXFCNq2CMUP3fp8Da+n+n6jeeNPA6ntfPZOzvvPgSzqRZUi2KwAfJQbEzepvGVYB91Cdeh2dwBGJ1GjdVGnwKDsIVUIfanDF+Y0Q3LXQ7V6D5/D/uC0blKaD1w1uSpeFdDiP2b4H1ZRje0IHWgVncTqwgvmB00bdxuubQ4Z7pyy2Gsjz4ks/u/WU14A099XPSurLm6ZoxOHICzROwHV2Uc+NIwcm7fphlDdUH6qzI7yghKbnPavcV8jdO5LP+6XJyedJJh47PxLhJBQSrtqr4uYZ6u/rZ5bPZOg7OVtE1YNho8BOcclmIpQcL0/pnr5akcTejZdMZL6URaMRmXnaO2VimU9bId1LOOT0pIjiExty/PjHCRetfOPLu8X7o4Xa9OkOQnnMslfVOdRTjnzbsFr+iddvxMzmU23T6rfsUFLVtv2qxnZ/8FDtPAWGqDAAA=&quot;"/>
    <we:property name="isFiltersActionButtonVisible" value="true"/>
    <we:property name="isVisualContainerHeaderHidden" value="false"/>
    <we:property name="pageDisplayName" value="&quot;Store Performance&quot;"/>
    <we:property name="pageName" value="&quot;ReportSectiondcc812cb99ac4a06463b&quot;"/>
    <we:property name="reportEmbeddedTime" value="&quot;2024-02-29T17:35:58.989Z&quot;"/>
    <we:property name="reportName" value="&quot;Atliq Stores Insights&quot;"/>
    <we:property name="reportState" value="&quot;CONNECTED&quot;"/>
    <we:property name="reportUrl" value="&quot;/groups/me/reports/ca9c8687-2b9f-4438-805b-596ceccc918c/ReportSection740f67e1ecab5011b7b9?bookmarkGuid=6dd861b0-542c-469d-a3e7-53dbb931e2e9&amp;bookmarkUsage=1&amp;ctid=c6e549b3-5f45-4032-aae9-d4244dc5b2c4&amp;fromEntryPoint=export&amp;pbi_source=storytelling_addin&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599</TotalTime>
  <Words>2180</Words>
  <Application>Microsoft Office PowerPoint</Application>
  <PresentationFormat>Widescreen</PresentationFormat>
  <Paragraphs>319</Paragraphs>
  <Slides>92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Arial</vt:lpstr>
      <vt:lpstr>Arial Black</vt:lpstr>
      <vt:lpstr>Avenir Next LT Pro</vt:lpstr>
      <vt:lpstr>Berlin Sans FB Demi</vt:lpstr>
      <vt:lpstr>Calibri</vt:lpstr>
      <vt:lpstr>Calibri Light</vt:lpstr>
      <vt:lpstr>Lucida Sans</vt:lpstr>
      <vt:lpstr>Sohne</vt:lpstr>
      <vt:lpstr>Söhne</vt:lpstr>
      <vt:lpstr>Wingdings</vt:lpstr>
      <vt:lpstr>Office Theme</vt:lpstr>
      <vt:lpstr>Analyzing Promotion Effectiveness at AtliQ Mart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Promotion Effectiveness at AtliQ Mart</dc:title>
  <dc:creator>Harshit Pawar</dc:creator>
  <cp:lastModifiedBy>Harshit Pawar</cp:lastModifiedBy>
  <cp:revision>7</cp:revision>
  <dcterms:created xsi:type="dcterms:W3CDTF">2024-02-28T04:07:29Z</dcterms:created>
  <dcterms:modified xsi:type="dcterms:W3CDTF">2024-03-01T21:03:38Z</dcterms:modified>
</cp:coreProperties>
</file>